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9" r:id="rId4"/>
    <p:sldId id="258" r:id="rId5"/>
    <p:sldId id="261" r:id="rId6"/>
    <p:sldId id="262" r:id="rId7"/>
    <p:sldId id="279" r:id="rId8"/>
    <p:sldId id="280" r:id="rId9"/>
    <p:sldId id="283" r:id="rId10"/>
    <p:sldId id="9262" r:id="rId11"/>
    <p:sldId id="9258" r:id="rId12"/>
    <p:sldId id="281" r:id="rId13"/>
    <p:sldId id="9386" r:id="rId14"/>
    <p:sldId id="9274" r:id="rId15"/>
    <p:sldId id="9391" r:id="rId16"/>
    <p:sldId id="282" r:id="rId17"/>
    <p:sldId id="9332" r:id="rId18"/>
    <p:sldId id="9374" r:id="rId19"/>
    <p:sldId id="9263" r:id="rId20"/>
    <p:sldId id="265" r:id="rId21"/>
    <p:sldId id="9392" r:id="rId22"/>
    <p:sldId id="263" r:id="rId23"/>
    <p:sldId id="939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536" y="-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AB904-755C-445B-9D77-D7160BA54A69}" type="datetimeFigureOut">
              <a:rPr lang="en-ID" smtClean="0"/>
              <a:t>01/12/2025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6B7C02-AC46-46E3-865E-3F1BFF133435}" type="slidenum">
              <a:rPr lang="en-ID" smtClean="0"/>
              <a:t>‹#›</a:t>
            </a:fld>
            <a:endParaRPr lang="en-ID"/>
          </a:p>
        </p:txBody>
      </p:sp>
    </p:spTree>
    <p:extLst>
      <p:ext uri="{BB962C8B-B14F-4D97-AF65-F5344CB8AC3E}">
        <p14:creationId xmlns:p14="http://schemas.microsoft.com/office/powerpoint/2010/main" val="4017172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err="1"/>
              <a:t>Cerita</a:t>
            </a:r>
            <a:r>
              <a:rPr lang="en-ID"/>
              <a:t> </a:t>
            </a:r>
            <a:r>
              <a:rPr lang="en-ID" err="1"/>
              <a:t>umur</a:t>
            </a:r>
            <a:endParaRPr lang="en-ID"/>
          </a:p>
        </p:txBody>
      </p:sp>
      <p:sp>
        <p:nvSpPr>
          <p:cNvPr id="4" name="Slide Number Placeholder 3"/>
          <p:cNvSpPr>
            <a:spLocks noGrp="1"/>
          </p:cNvSpPr>
          <p:nvPr>
            <p:ph type="sldNum" sz="quarter" idx="5"/>
          </p:nvPr>
        </p:nvSpPr>
        <p:spPr/>
        <p:txBody>
          <a:bodyPr/>
          <a:lstStyle/>
          <a:p>
            <a:fld id="{E9008620-72C5-4624-B4BA-35C3399E199F}" type="slidenum">
              <a:rPr lang="en-MY" smtClean="0"/>
              <a:t>9</a:t>
            </a:fld>
            <a:endParaRPr lang="en-MY"/>
          </a:p>
        </p:txBody>
      </p:sp>
    </p:spTree>
    <p:extLst>
      <p:ext uri="{BB962C8B-B14F-4D97-AF65-F5344CB8AC3E}">
        <p14:creationId xmlns:p14="http://schemas.microsoft.com/office/powerpoint/2010/main" val="419626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Gas samples acquired in early 2016 by JICA is resampled on mid 2016 due to sample preparation error (JICA, 2016). The composition of CH4 is deemed too high on all samples. Therefore, there are no data available for </a:t>
            </a:r>
            <a:r>
              <a:rPr lang="en-US" sz="1200" err="1">
                <a:solidFill>
                  <a:schemeClr val="tx1"/>
                </a:solidFill>
              </a:rPr>
              <a:t>Wanapria</a:t>
            </a:r>
            <a:r>
              <a:rPr lang="en-US" sz="1200">
                <a:solidFill>
                  <a:schemeClr val="tx1"/>
                </a:solidFill>
              </a:rPr>
              <a:t> and </a:t>
            </a:r>
            <a:r>
              <a:rPr lang="en-US" sz="1200" err="1">
                <a:solidFill>
                  <a:schemeClr val="tx1"/>
                </a:solidFill>
              </a:rPr>
              <a:t>Sidongkal</a:t>
            </a:r>
            <a:r>
              <a:rPr lang="en-US" sz="1200">
                <a:solidFill>
                  <a:schemeClr val="tx1"/>
                </a:solidFill>
              </a:rPr>
              <a:t> areas. </a:t>
            </a:r>
          </a:p>
          <a:p>
            <a:endParaRPr lang="en-MY"/>
          </a:p>
          <a:p>
            <a:endParaRPr lang="en-MY"/>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Hot springs of </a:t>
            </a:r>
            <a:r>
              <a:rPr lang="en-US" sz="1200" err="1">
                <a:solidFill>
                  <a:schemeClr val="tx1"/>
                </a:solidFill>
              </a:rPr>
              <a:t>Candradimuka</a:t>
            </a:r>
            <a:r>
              <a:rPr lang="en-US" sz="1200">
                <a:solidFill>
                  <a:schemeClr val="tx1"/>
                </a:solidFill>
              </a:rPr>
              <a:t> area and cold spring of </a:t>
            </a:r>
            <a:r>
              <a:rPr lang="en-US" sz="1200" err="1">
                <a:solidFill>
                  <a:schemeClr val="tx1"/>
                </a:solidFill>
              </a:rPr>
              <a:t>Wanapria</a:t>
            </a:r>
            <a:r>
              <a:rPr lang="en-US" sz="1200">
                <a:solidFill>
                  <a:schemeClr val="tx1"/>
                </a:solidFill>
              </a:rPr>
              <a:t> are SO</a:t>
            </a:r>
            <a:r>
              <a:rPr lang="en-US" sz="1200" baseline="-25000">
                <a:solidFill>
                  <a:schemeClr val="tx1"/>
                </a:solidFill>
              </a:rPr>
              <a:t>4</a:t>
            </a:r>
            <a:r>
              <a:rPr lang="en-US" sz="1200">
                <a:solidFill>
                  <a:schemeClr val="tx1"/>
                </a:solidFill>
              </a:rPr>
              <a:t>- type and indicating </a:t>
            </a:r>
            <a:r>
              <a:rPr lang="en-US" sz="1200" b="1">
                <a:solidFill>
                  <a:schemeClr val="tx1"/>
                </a:solidFill>
              </a:rPr>
              <a:t>steam-heated surface features </a:t>
            </a:r>
            <a:r>
              <a:rPr lang="en-US" sz="1200">
                <a:solidFill>
                  <a:schemeClr val="tx1"/>
                </a:solidFill>
              </a:rPr>
              <a:t>based on Cl-SO</a:t>
            </a:r>
            <a:r>
              <a:rPr lang="en-US" sz="1200" baseline="-25000">
                <a:solidFill>
                  <a:schemeClr val="tx1"/>
                </a:solidFill>
              </a:rPr>
              <a:t>4</a:t>
            </a:r>
            <a:r>
              <a:rPr lang="en-US" sz="1200">
                <a:solidFill>
                  <a:schemeClr val="tx1"/>
                </a:solidFill>
              </a:rPr>
              <a:t>-HCO</a:t>
            </a:r>
            <a:r>
              <a:rPr lang="en-US" sz="1200" baseline="-25000">
                <a:solidFill>
                  <a:schemeClr val="tx1"/>
                </a:solidFill>
              </a:rPr>
              <a:t>3</a:t>
            </a:r>
            <a:r>
              <a:rPr lang="en-US" sz="1200">
                <a:solidFill>
                  <a:schemeClr val="tx1"/>
                </a:solidFill>
              </a:rPr>
              <a:t> diagram and Cl vs. B plot. </a:t>
            </a:r>
          </a:p>
          <a:p>
            <a:endParaRPr lang="en-MY"/>
          </a:p>
        </p:txBody>
      </p:sp>
      <p:sp>
        <p:nvSpPr>
          <p:cNvPr id="4" name="Slide Number Placeholder 3"/>
          <p:cNvSpPr>
            <a:spLocks noGrp="1"/>
          </p:cNvSpPr>
          <p:nvPr>
            <p:ph type="sldNum" sz="quarter" idx="5"/>
          </p:nvPr>
        </p:nvSpPr>
        <p:spPr/>
        <p:txBody>
          <a:bodyPr/>
          <a:lstStyle/>
          <a:p>
            <a:fld id="{E9008620-72C5-4624-B4BA-35C3399E199F}" type="slidenum">
              <a:rPr lang="en-MY" smtClean="0"/>
              <a:t>13</a:t>
            </a:fld>
            <a:endParaRPr lang="en-MY"/>
          </a:p>
        </p:txBody>
      </p:sp>
    </p:spTree>
    <p:extLst>
      <p:ext uri="{BB962C8B-B14F-4D97-AF65-F5344CB8AC3E}">
        <p14:creationId xmlns:p14="http://schemas.microsoft.com/office/powerpoint/2010/main" val="203724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E9008620-72C5-4624-B4BA-35C3399E199F}" type="slidenum">
              <a:rPr lang="en-MY" smtClean="0"/>
              <a:t>14</a:t>
            </a:fld>
            <a:endParaRPr lang="en-MY"/>
          </a:p>
        </p:txBody>
      </p:sp>
    </p:spTree>
    <p:extLst>
      <p:ext uri="{BB962C8B-B14F-4D97-AF65-F5344CB8AC3E}">
        <p14:creationId xmlns:p14="http://schemas.microsoft.com/office/powerpoint/2010/main" val="313487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E9008620-72C5-4624-B4BA-35C3399E199F}" type="slidenum">
              <a:rPr lang="en-MY" smtClean="0"/>
              <a:t>15</a:t>
            </a:fld>
            <a:endParaRPr lang="en-MY"/>
          </a:p>
        </p:txBody>
      </p:sp>
    </p:spTree>
    <p:extLst>
      <p:ext uri="{BB962C8B-B14F-4D97-AF65-F5344CB8AC3E}">
        <p14:creationId xmlns:p14="http://schemas.microsoft.com/office/powerpoint/2010/main" val="72922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DCBC-464A-4C82-963C-E6E3BD6F11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517553A0-0298-4572-83FF-59C54C0B63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A4AE7844-ACEE-41F3-ABBF-C2E2A036F05D}"/>
              </a:ext>
            </a:extLst>
          </p:cNvPr>
          <p:cNvSpPr>
            <a:spLocks noGrp="1"/>
          </p:cNvSpPr>
          <p:nvPr>
            <p:ph type="dt" sz="half" idx="10"/>
          </p:nvPr>
        </p:nvSpPr>
        <p:spPr/>
        <p:txBody>
          <a:bodyPr/>
          <a:lstStyle/>
          <a:p>
            <a:fld id="{ABA31248-39BF-44D9-AE6E-D449868BCF15}" type="datetimeFigureOut">
              <a:rPr lang="en-ID" smtClean="0"/>
              <a:t>01/12/2025</a:t>
            </a:fld>
            <a:endParaRPr lang="en-ID"/>
          </a:p>
        </p:txBody>
      </p:sp>
      <p:sp>
        <p:nvSpPr>
          <p:cNvPr id="5" name="Footer Placeholder 4">
            <a:extLst>
              <a:ext uri="{FF2B5EF4-FFF2-40B4-BE49-F238E27FC236}">
                <a16:creationId xmlns:a16="http://schemas.microsoft.com/office/drawing/2014/main" id="{A45A3F18-888E-4C55-8A92-08164D2A690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D0CBB6A-F009-47C8-9502-693E8851640C}"/>
              </a:ext>
            </a:extLst>
          </p:cNvPr>
          <p:cNvSpPr>
            <a:spLocks noGrp="1"/>
          </p:cNvSpPr>
          <p:nvPr>
            <p:ph type="sldNum" sz="quarter" idx="12"/>
          </p:nvPr>
        </p:nvSpPr>
        <p:spPr/>
        <p:txBody>
          <a:bodyPr/>
          <a:lstStyle/>
          <a:p>
            <a:fld id="{765F85BF-EECA-4FD8-9B5A-EA3810C4BC79}" type="slidenum">
              <a:rPr lang="en-ID" smtClean="0"/>
              <a:t>‹#›</a:t>
            </a:fld>
            <a:endParaRPr lang="en-ID"/>
          </a:p>
        </p:txBody>
      </p:sp>
    </p:spTree>
    <p:extLst>
      <p:ext uri="{BB962C8B-B14F-4D97-AF65-F5344CB8AC3E}">
        <p14:creationId xmlns:p14="http://schemas.microsoft.com/office/powerpoint/2010/main" val="2027498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5AB1-A6D7-4E28-B551-D35B22742D3B}"/>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8F483990-82BF-4034-8F94-473DBE1B80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3C1BD5D-1CAF-48D2-9A3D-87CE1D6CC2DB}"/>
              </a:ext>
            </a:extLst>
          </p:cNvPr>
          <p:cNvSpPr>
            <a:spLocks noGrp="1"/>
          </p:cNvSpPr>
          <p:nvPr>
            <p:ph type="dt" sz="half" idx="10"/>
          </p:nvPr>
        </p:nvSpPr>
        <p:spPr/>
        <p:txBody>
          <a:bodyPr/>
          <a:lstStyle/>
          <a:p>
            <a:fld id="{ABA31248-39BF-44D9-AE6E-D449868BCF15}" type="datetimeFigureOut">
              <a:rPr lang="en-ID" smtClean="0"/>
              <a:t>01/12/2025</a:t>
            </a:fld>
            <a:endParaRPr lang="en-ID"/>
          </a:p>
        </p:txBody>
      </p:sp>
      <p:sp>
        <p:nvSpPr>
          <p:cNvPr id="5" name="Footer Placeholder 4">
            <a:extLst>
              <a:ext uri="{FF2B5EF4-FFF2-40B4-BE49-F238E27FC236}">
                <a16:creationId xmlns:a16="http://schemas.microsoft.com/office/drawing/2014/main" id="{3B523513-1D15-4AC2-984A-5B88EA5B4468}"/>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F7270E4-8893-4F6F-A707-13CB53D3F690}"/>
              </a:ext>
            </a:extLst>
          </p:cNvPr>
          <p:cNvSpPr>
            <a:spLocks noGrp="1"/>
          </p:cNvSpPr>
          <p:nvPr>
            <p:ph type="sldNum" sz="quarter" idx="12"/>
          </p:nvPr>
        </p:nvSpPr>
        <p:spPr/>
        <p:txBody>
          <a:bodyPr/>
          <a:lstStyle/>
          <a:p>
            <a:fld id="{765F85BF-EECA-4FD8-9B5A-EA3810C4BC79}" type="slidenum">
              <a:rPr lang="en-ID" smtClean="0"/>
              <a:t>‹#›</a:t>
            </a:fld>
            <a:endParaRPr lang="en-ID"/>
          </a:p>
        </p:txBody>
      </p:sp>
    </p:spTree>
    <p:extLst>
      <p:ext uri="{BB962C8B-B14F-4D97-AF65-F5344CB8AC3E}">
        <p14:creationId xmlns:p14="http://schemas.microsoft.com/office/powerpoint/2010/main" val="1161468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129F4A-3B57-4715-A5B7-EDC1F14DF2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195707F-4BC6-4E37-BC2D-0238E7A498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8A11836-B0B0-4B76-99E3-FBA4683148CD}"/>
              </a:ext>
            </a:extLst>
          </p:cNvPr>
          <p:cNvSpPr>
            <a:spLocks noGrp="1"/>
          </p:cNvSpPr>
          <p:nvPr>
            <p:ph type="dt" sz="half" idx="10"/>
          </p:nvPr>
        </p:nvSpPr>
        <p:spPr/>
        <p:txBody>
          <a:bodyPr/>
          <a:lstStyle/>
          <a:p>
            <a:fld id="{ABA31248-39BF-44D9-AE6E-D449868BCF15}" type="datetimeFigureOut">
              <a:rPr lang="en-ID" smtClean="0"/>
              <a:t>01/12/2025</a:t>
            </a:fld>
            <a:endParaRPr lang="en-ID"/>
          </a:p>
        </p:txBody>
      </p:sp>
      <p:sp>
        <p:nvSpPr>
          <p:cNvPr id="5" name="Footer Placeholder 4">
            <a:extLst>
              <a:ext uri="{FF2B5EF4-FFF2-40B4-BE49-F238E27FC236}">
                <a16:creationId xmlns:a16="http://schemas.microsoft.com/office/drawing/2014/main" id="{1D2641A5-059C-43BF-B906-2F2C57D65C1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F8E6924-90CF-4E54-A3AA-1C5B4D1642FA}"/>
              </a:ext>
            </a:extLst>
          </p:cNvPr>
          <p:cNvSpPr>
            <a:spLocks noGrp="1"/>
          </p:cNvSpPr>
          <p:nvPr>
            <p:ph type="sldNum" sz="quarter" idx="12"/>
          </p:nvPr>
        </p:nvSpPr>
        <p:spPr/>
        <p:txBody>
          <a:bodyPr/>
          <a:lstStyle/>
          <a:p>
            <a:fld id="{765F85BF-EECA-4FD8-9B5A-EA3810C4BC79}" type="slidenum">
              <a:rPr lang="en-ID" smtClean="0"/>
              <a:t>‹#›</a:t>
            </a:fld>
            <a:endParaRPr lang="en-ID"/>
          </a:p>
        </p:txBody>
      </p:sp>
    </p:spTree>
    <p:extLst>
      <p:ext uri="{BB962C8B-B14F-4D97-AF65-F5344CB8AC3E}">
        <p14:creationId xmlns:p14="http://schemas.microsoft.com/office/powerpoint/2010/main" val="55839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46391-69A8-452E-A623-83334749754A}"/>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B9F27582-3EEF-43A7-99BB-C509210F09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C1A9A06-2134-4E96-B4FF-4990BCF51776}"/>
              </a:ext>
            </a:extLst>
          </p:cNvPr>
          <p:cNvSpPr>
            <a:spLocks noGrp="1"/>
          </p:cNvSpPr>
          <p:nvPr>
            <p:ph type="dt" sz="half" idx="10"/>
          </p:nvPr>
        </p:nvSpPr>
        <p:spPr/>
        <p:txBody>
          <a:bodyPr/>
          <a:lstStyle/>
          <a:p>
            <a:fld id="{ABA31248-39BF-44D9-AE6E-D449868BCF15}" type="datetimeFigureOut">
              <a:rPr lang="en-ID" smtClean="0"/>
              <a:t>01/12/2025</a:t>
            </a:fld>
            <a:endParaRPr lang="en-ID"/>
          </a:p>
        </p:txBody>
      </p:sp>
      <p:sp>
        <p:nvSpPr>
          <p:cNvPr id="5" name="Footer Placeholder 4">
            <a:extLst>
              <a:ext uri="{FF2B5EF4-FFF2-40B4-BE49-F238E27FC236}">
                <a16:creationId xmlns:a16="http://schemas.microsoft.com/office/drawing/2014/main" id="{8AFCEEEC-D234-449D-A143-C507B0380A4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719F3852-FFE1-436E-AFF1-637DD9AEADD1}"/>
              </a:ext>
            </a:extLst>
          </p:cNvPr>
          <p:cNvSpPr>
            <a:spLocks noGrp="1"/>
          </p:cNvSpPr>
          <p:nvPr>
            <p:ph type="sldNum" sz="quarter" idx="12"/>
          </p:nvPr>
        </p:nvSpPr>
        <p:spPr/>
        <p:txBody>
          <a:bodyPr/>
          <a:lstStyle/>
          <a:p>
            <a:fld id="{765F85BF-EECA-4FD8-9B5A-EA3810C4BC79}" type="slidenum">
              <a:rPr lang="en-ID" smtClean="0"/>
              <a:t>‹#›</a:t>
            </a:fld>
            <a:endParaRPr lang="en-ID"/>
          </a:p>
        </p:txBody>
      </p:sp>
    </p:spTree>
    <p:extLst>
      <p:ext uri="{BB962C8B-B14F-4D97-AF65-F5344CB8AC3E}">
        <p14:creationId xmlns:p14="http://schemas.microsoft.com/office/powerpoint/2010/main" val="616013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0476-D53E-497E-BF66-3A543B1AA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C096185C-4B12-43FE-B0D7-C08FFC33D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0DC065C-D806-4E02-8926-5EA8006EA006}"/>
              </a:ext>
            </a:extLst>
          </p:cNvPr>
          <p:cNvSpPr>
            <a:spLocks noGrp="1"/>
          </p:cNvSpPr>
          <p:nvPr>
            <p:ph type="dt" sz="half" idx="10"/>
          </p:nvPr>
        </p:nvSpPr>
        <p:spPr/>
        <p:txBody>
          <a:bodyPr/>
          <a:lstStyle/>
          <a:p>
            <a:fld id="{ABA31248-39BF-44D9-AE6E-D449868BCF15}" type="datetimeFigureOut">
              <a:rPr lang="en-ID" smtClean="0"/>
              <a:t>01/12/2025</a:t>
            </a:fld>
            <a:endParaRPr lang="en-ID"/>
          </a:p>
        </p:txBody>
      </p:sp>
      <p:sp>
        <p:nvSpPr>
          <p:cNvPr id="5" name="Footer Placeholder 4">
            <a:extLst>
              <a:ext uri="{FF2B5EF4-FFF2-40B4-BE49-F238E27FC236}">
                <a16:creationId xmlns:a16="http://schemas.microsoft.com/office/drawing/2014/main" id="{22ED543E-0DF1-41DB-865A-EE0D8B8E016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528C3A8-D86C-4638-8407-48EDBBF56C9D}"/>
              </a:ext>
            </a:extLst>
          </p:cNvPr>
          <p:cNvSpPr>
            <a:spLocks noGrp="1"/>
          </p:cNvSpPr>
          <p:nvPr>
            <p:ph type="sldNum" sz="quarter" idx="12"/>
          </p:nvPr>
        </p:nvSpPr>
        <p:spPr/>
        <p:txBody>
          <a:bodyPr/>
          <a:lstStyle/>
          <a:p>
            <a:fld id="{765F85BF-EECA-4FD8-9B5A-EA3810C4BC79}" type="slidenum">
              <a:rPr lang="en-ID" smtClean="0"/>
              <a:t>‹#›</a:t>
            </a:fld>
            <a:endParaRPr lang="en-ID"/>
          </a:p>
        </p:txBody>
      </p:sp>
    </p:spTree>
    <p:extLst>
      <p:ext uri="{BB962C8B-B14F-4D97-AF65-F5344CB8AC3E}">
        <p14:creationId xmlns:p14="http://schemas.microsoft.com/office/powerpoint/2010/main" val="4250661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71E8-5965-43DD-BC34-BBEBFDE1562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10F0E1D-F98E-408D-B3C7-81531DFFB1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E1A65840-8C86-4CB8-A365-5E320AA008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6BFE73A4-3F9D-4B6C-B0B2-F239F53A6E56}"/>
              </a:ext>
            </a:extLst>
          </p:cNvPr>
          <p:cNvSpPr>
            <a:spLocks noGrp="1"/>
          </p:cNvSpPr>
          <p:nvPr>
            <p:ph type="dt" sz="half" idx="10"/>
          </p:nvPr>
        </p:nvSpPr>
        <p:spPr/>
        <p:txBody>
          <a:bodyPr/>
          <a:lstStyle/>
          <a:p>
            <a:fld id="{ABA31248-39BF-44D9-AE6E-D449868BCF15}" type="datetimeFigureOut">
              <a:rPr lang="en-ID" smtClean="0"/>
              <a:t>01/12/2025</a:t>
            </a:fld>
            <a:endParaRPr lang="en-ID"/>
          </a:p>
        </p:txBody>
      </p:sp>
      <p:sp>
        <p:nvSpPr>
          <p:cNvPr id="6" name="Footer Placeholder 5">
            <a:extLst>
              <a:ext uri="{FF2B5EF4-FFF2-40B4-BE49-F238E27FC236}">
                <a16:creationId xmlns:a16="http://schemas.microsoft.com/office/drawing/2014/main" id="{22B6CA8B-7440-486E-8370-C5EC16F07BD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6CCEEE6-59A3-4D70-A0D1-DA4C4B577258}"/>
              </a:ext>
            </a:extLst>
          </p:cNvPr>
          <p:cNvSpPr>
            <a:spLocks noGrp="1"/>
          </p:cNvSpPr>
          <p:nvPr>
            <p:ph type="sldNum" sz="quarter" idx="12"/>
          </p:nvPr>
        </p:nvSpPr>
        <p:spPr/>
        <p:txBody>
          <a:bodyPr/>
          <a:lstStyle/>
          <a:p>
            <a:fld id="{765F85BF-EECA-4FD8-9B5A-EA3810C4BC79}" type="slidenum">
              <a:rPr lang="en-ID" smtClean="0"/>
              <a:t>‹#›</a:t>
            </a:fld>
            <a:endParaRPr lang="en-ID"/>
          </a:p>
        </p:txBody>
      </p:sp>
    </p:spTree>
    <p:extLst>
      <p:ext uri="{BB962C8B-B14F-4D97-AF65-F5344CB8AC3E}">
        <p14:creationId xmlns:p14="http://schemas.microsoft.com/office/powerpoint/2010/main" val="114435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F30E-8B33-47B5-BCB1-6DCE42C28E1F}"/>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684AA77-B545-481D-BE53-9453A11A5C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A457F4-F8CD-4D13-B993-6B631485A2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71F2BB18-BAD0-4C37-AA4B-AB6958BC9D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4F9BCB4-1A8B-4982-BAB6-C73EF4FDC1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5DABCEBF-C863-4E99-8189-70C9153E6F03}"/>
              </a:ext>
            </a:extLst>
          </p:cNvPr>
          <p:cNvSpPr>
            <a:spLocks noGrp="1"/>
          </p:cNvSpPr>
          <p:nvPr>
            <p:ph type="dt" sz="half" idx="10"/>
          </p:nvPr>
        </p:nvSpPr>
        <p:spPr/>
        <p:txBody>
          <a:bodyPr/>
          <a:lstStyle/>
          <a:p>
            <a:fld id="{ABA31248-39BF-44D9-AE6E-D449868BCF15}" type="datetimeFigureOut">
              <a:rPr lang="en-ID" smtClean="0"/>
              <a:t>01/12/2025</a:t>
            </a:fld>
            <a:endParaRPr lang="en-ID"/>
          </a:p>
        </p:txBody>
      </p:sp>
      <p:sp>
        <p:nvSpPr>
          <p:cNvPr id="8" name="Footer Placeholder 7">
            <a:extLst>
              <a:ext uri="{FF2B5EF4-FFF2-40B4-BE49-F238E27FC236}">
                <a16:creationId xmlns:a16="http://schemas.microsoft.com/office/drawing/2014/main" id="{9DD316FC-1847-48B5-95B0-4C3B0C6802D9}"/>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040887A1-0E09-4F4A-8AF8-F2F81FF2F5DD}"/>
              </a:ext>
            </a:extLst>
          </p:cNvPr>
          <p:cNvSpPr>
            <a:spLocks noGrp="1"/>
          </p:cNvSpPr>
          <p:nvPr>
            <p:ph type="sldNum" sz="quarter" idx="12"/>
          </p:nvPr>
        </p:nvSpPr>
        <p:spPr/>
        <p:txBody>
          <a:bodyPr/>
          <a:lstStyle/>
          <a:p>
            <a:fld id="{765F85BF-EECA-4FD8-9B5A-EA3810C4BC79}" type="slidenum">
              <a:rPr lang="en-ID" smtClean="0"/>
              <a:t>‹#›</a:t>
            </a:fld>
            <a:endParaRPr lang="en-ID"/>
          </a:p>
        </p:txBody>
      </p:sp>
    </p:spTree>
    <p:extLst>
      <p:ext uri="{BB962C8B-B14F-4D97-AF65-F5344CB8AC3E}">
        <p14:creationId xmlns:p14="http://schemas.microsoft.com/office/powerpoint/2010/main" val="141113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96CB-F061-419A-89E9-3A8F38474C8E}"/>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C52BEC20-1A75-43E6-8063-114D405CBD7A}"/>
              </a:ext>
            </a:extLst>
          </p:cNvPr>
          <p:cNvSpPr>
            <a:spLocks noGrp="1"/>
          </p:cNvSpPr>
          <p:nvPr>
            <p:ph type="dt" sz="half" idx="10"/>
          </p:nvPr>
        </p:nvSpPr>
        <p:spPr/>
        <p:txBody>
          <a:bodyPr/>
          <a:lstStyle/>
          <a:p>
            <a:fld id="{ABA31248-39BF-44D9-AE6E-D449868BCF15}" type="datetimeFigureOut">
              <a:rPr lang="en-ID" smtClean="0"/>
              <a:t>01/12/2025</a:t>
            </a:fld>
            <a:endParaRPr lang="en-ID"/>
          </a:p>
        </p:txBody>
      </p:sp>
      <p:sp>
        <p:nvSpPr>
          <p:cNvPr id="4" name="Footer Placeholder 3">
            <a:extLst>
              <a:ext uri="{FF2B5EF4-FFF2-40B4-BE49-F238E27FC236}">
                <a16:creationId xmlns:a16="http://schemas.microsoft.com/office/drawing/2014/main" id="{CB65B013-B682-4B97-ADA2-40FDB7F8CC95}"/>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4B7606EC-0954-4723-BB12-0C00D87A8B93}"/>
              </a:ext>
            </a:extLst>
          </p:cNvPr>
          <p:cNvSpPr>
            <a:spLocks noGrp="1"/>
          </p:cNvSpPr>
          <p:nvPr>
            <p:ph type="sldNum" sz="quarter" idx="12"/>
          </p:nvPr>
        </p:nvSpPr>
        <p:spPr/>
        <p:txBody>
          <a:bodyPr/>
          <a:lstStyle/>
          <a:p>
            <a:fld id="{765F85BF-EECA-4FD8-9B5A-EA3810C4BC79}" type="slidenum">
              <a:rPr lang="en-ID" smtClean="0"/>
              <a:t>‹#›</a:t>
            </a:fld>
            <a:endParaRPr lang="en-ID"/>
          </a:p>
        </p:txBody>
      </p:sp>
    </p:spTree>
    <p:extLst>
      <p:ext uri="{BB962C8B-B14F-4D97-AF65-F5344CB8AC3E}">
        <p14:creationId xmlns:p14="http://schemas.microsoft.com/office/powerpoint/2010/main" val="703658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76603D-5E0E-4655-908D-BFF16C168094}"/>
              </a:ext>
            </a:extLst>
          </p:cNvPr>
          <p:cNvSpPr>
            <a:spLocks noGrp="1"/>
          </p:cNvSpPr>
          <p:nvPr>
            <p:ph type="dt" sz="half" idx="10"/>
          </p:nvPr>
        </p:nvSpPr>
        <p:spPr/>
        <p:txBody>
          <a:bodyPr/>
          <a:lstStyle/>
          <a:p>
            <a:fld id="{ABA31248-39BF-44D9-AE6E-D449868BCF15}" type="datetimeFigureOut">
              <a:rPr lang="en-ID" smtClean="0"/>
              <a:t>01/12/2025</a:t>
            </a:fld>
            <a:endParaRPr lang="en-ID"/>
          </a:p>
        </p:txBody>
      </p:sp>
      <p:sp>
        <p:nvSpPr>
          <p:cNvPr id="3" name="Footer Placeholder 2">
            <a:extLst>
              <a:ext uri="{FF2B5EF4-FFF2-40B4-BE49-F238E27FC236}">
                <a16:creationId xmlns:a16="http://schemas.microsoft.com/office/drawing/2014/main" id="{FC66C094-A3A9-4AA3-B20B-C37DA29BA67E}"/>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C3F5764F-B631-47A4-9D8B-36F89423B005}"/>
              </a:ext>
            </a:extLst>
          </p:cNvPr>
          <p:cNvSpPr>
            <a:spLocks noGrp="1"/>
          </p:cNvSpPr>
          <p:nvPr>
            <p:ph type="sldNum" sz="quarter" idx="12"/>
          </p:nvPr>
        </p:nvSpPr>
        <p:spPr/>
        <p:txBody>
          <a:bodyPr/>
          <a:lstStyle/>
          <a:p>
            <a:fld id="{765F85BF-EECA-4FD8-9B5A-EA3810C4BC79}" type="slidenum">
              <a:rPr lang="en-ID" smtClean="0"/>
              <a:t>‹#›</a:t>
            </a:fld>
            <a:endParaRPr lang="en-ID"/>
          </a:p>
        </p:txBody>
      </p:sp>
    </p:spTree>
    <p:extLst>
      <p:ext uri="{BB962C8B-B14F-4D97-AF65-F5344CB8AC3E}">
        <p14:creationId xmlns:p14="http://schemas.microsoft.com/office/powerpoint/2010/main" val="1530184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377B-F1DA-4257-B77F-A24274A6B4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8DD58FB9-79BB-400B-96AF-C0A74E7375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7FC42F3-CEDE-48B4-BEA5-D672BD9EA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B12596-5C5C-4DEF-9367-9EAA8EF8EB19}"/>
              </a:ext>
            </a:extLst>
          </p:cNvPr>
          <p:cNvSpPr>
            <a:spLocks noGrp="1"/>
          </p:cNvSpPr>
          <p:nvPr>
            <p:ph type="dt" sz="half" idx="10"/>
          </p:nvPr>
        </p:nvSpPr>
        <p:spPr/>
        <p:txBody>
          <a:bodyPr/>
          <a:lstStyle/>
          <a:p>
            <a:fld id="{ABA31248-39BF-44D9-AE6E-D449868BCF15}" type="datetimeFigureOut">
              <a:rPr lang="en-ID" smtClean="0"/>
              <a:t>01/12/2025</a:t>
            </a:fld>
            <a:endParaRPr lang="en-ID"/>
          </a:p>
        </p:txBody>
      </p:sp>
      <p:sp>
        <p:nvSpPr>
          <p:cNvPr id="6" name="Footer Placeholder 5">
            <a:extLst>
              <a:ext uri="{FF2B5EF4-FFF2-40B4-BE49-F238E27FC236}">
                <a16:creationId xmlns:a16="http://schemas.microsoft.com/office/drawing/2014/main" id="{98AFA8DF-A06D-4EDF-AA41-C4E208265E3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F50CE049-235E-4CEF-A7F8-0D8767F8C836}"/>
              </a:ext>
            </a:extLst>
          </p:cNvPr>
          <p:cNvSpPr>
            <a:spLocks noGrp="1"/>
          </p:cNvSpPr>
          <p:nvPr>
            <p:ph type="sldNum" sz="quarter" idx="12"/>
          </p:nvPr>
        </p:nvSpPr>
        <p:spPr/>
        <p:txBody>
          <a:bodyPr/>
          <a:lstStyle/>
          <a:p>
            <a:fld id="{765F85BF-EECA-4FD8-9B5A-EA3810C4BC79}" type="slidenum">
              <a:rPr lang="en-ID" smtClean="0"/>
              <a:t>‹#›</a:t>
            </a:fld>
            <a:endParaRPr lang="en-ID"/>
          </a:p>
        </p:txBody>
      </p:sp>
    </p:spTree>
    <p:extLst>
      <p:ext uri="{BB962C8B-B14F-4D97-AF65-F5344CB8AC3E}">
        <p14:creationId xmlns:p14="http://schemas.microsoft.com/office/powerpoint/2010/main" val="644636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A377C-1642-4553-8BC9-0BE1AE9B6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D8B3053F-160C-4EAF-8627-4EA91C00A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AF52886A-9617-4433-BC83-BA6B8D9CD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5001D9-48BB-4A73-AA08-7002D6E1F126}"/>
              </a:ext>
            </a:extLst>
          </p:cNvPr>
          <p:cNvSpPr>
            <a:spLocks noGrp="1"/>
          </p:cNvSpPr>
          <p:nvPr>
            <p:ph type="dt" sz="half" idx="10"/>
          </p:nvPr>
        </p:nvSpPr>
        <p:spPr/>
        <p:txBody>
          <a:bodyPr/>
          <a:lstStyle/>
          <a:p>
            <a:fld id="{ABA31248-39BF-44D9-AE6E-D449868BCF15}" type="datetimeFigureOut">
              <a:rPr lang="en-ID" smtClean="0"/>
              <a:t>01/12/2025</a:t>
            </a:fld>
            <a:endParaRPr lang="en-ID"/>
          </a:p>
        </p:txBody>
      </p:sp>
      <p:sp>
        <p:nvSpPr>
          <p:cNvPr id="6" name="Footer Placeholder 5">
            <a:extLst>
              <a:ext uri="{FF2B5EF4-FFF2-40B4-BE49-F238E27FC236}">
                <a16:creationId xmlns:a16="http://schemas.microsoft.com/office/drawing/2014/main" id="{E3BB637B-9DBE-43F8-8908-F15EA969792F}"/>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A4193709-7B71-46E9-A034-429907B5F53B}"/>
              </a:ext>
            </a:extLst>
          </p:cNvPr>
          <p:cNvSpPr>
            <a:spLocks noGrp="1"/>
          </p:cNvSpPr>
          <p:nvPr>
            <p:ph type="sldNum" sz="quarter" idx="12"/>
          </p:nvPr>
        </p:nvSpPr>
        <p:spPr/>
        <p:txBody>
          <a:bodyPr/>
          <a:lstStyle/>
          <a:p>
            <a:fld id="{765F85BF-EECA-4FD8-9B5A-EA3810C4BC79}" type="slidenum">
              <a:rPr lang="en-ID" smtClean="0"/>
              <a:t>‹#›</a:t>
            </a:fld>
            <a:endParaRPr lang="en-ID"/>
          </a:p>
        </p:txBody>
      </p:sp>
    </p:spTree>
    <p:extLst>
      <p:ext uri="{BB962C8B-B14F-4D97-AF65-F5344CB8AC3E}">
        <p14:creationId xmlns:p14="http://schemas.microsoft.com/office/powerpoint/2010/main" val="669510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E916D5-93F3-4377-8DC6-108C38F9C6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56A6EBC4-FFAF-4046-982A-05FD61D610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A4B1ECB9-BD8B-4C4A-8EFA-5E68D2E5C3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A31248-39BF-44D9-AE6E-D449868BCF15}" type="datetimeFigureOut">
              <a:rPr lang="en-ID" smtClean="0"/>
              <a:t>01/12/2025</a:t>
            </a:fld>
            <a:endParaRPr lang="en-ID"/>
          </a:p>
        </p:txBody>
      </p:sp>
      <p:sp>
        <p:nvSpPr>
          <p:cNvPr id="5" name="Footer Placeholder 4">
            <a:extLst>
              <a:ext uri="{FF2B5EF4-FFF2-40B4-BE49-F238E27FC236}">
                <a16:creationId xmlns:a16="http://schemas.microsoft.com/office/drawing/2014/main" id="{F05F9EBB-8693-42CF-A044-75829E710D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DB2EF5E2-7D62-4E58-A7CF-1ABBBD2184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F85BF-EECA-4FD8-9B5A-EA3810C4BC79}" type="slidenum">
              <a:rPr lang="en-ID" smtClean="0"/>
              <a:t>‹#›</a:t>
            </a:fld>
            <a:endParaRPr lang="en-ID"/>
          </a:p>
        </p:txBody>
      </p:sp>
    </p:spTree>
    <p:extLst>
      <p:ext uri="{BB962C8B-B14F-4D97-AF65-F5344CB8AC3E}">
        <p14:creationId xmlns:p14="http://schemas.microsoft.com/office/powerpoint/2010/main" val="4068749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emf"/><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F000-A93B-4ACB-8C0E-D0A1FE8C223A}"/>
              </a:ext>
            </a:extLst>
          </p:cNvPr>
          <p:cNvSpPr>
            <a:spLocks noGrp="1"/>
          </p:cNvSpPr>
          <p:nvPr>
            <p:ph type="ctrTitle"/>
          </p:nvPr>
        </p:nvSpPr>
        <p:spPr/>
        <p:txBody>
          <a:bodyPr>
            <a:normAutofit/>
          </a:bodyPr>
          <a:lstStyle/>
          <a:p>
            <a:r>
              <a:rPr lang="en-US" dirty="0"/>
              <a:t>Analytical Hierarchy Process (AHP) Tool </a:t>
            </a:r>
            <a:endParaRPr lang="en-ID" dirty="0"/>
          </a:p>
        </p:txBody>
      </p:sp>
      <p:sp>
        <p:nvSpPr>
          <p:cNvPr id="3" name="Subtitle 2">
            <a:extLst>
              <a:ext uri="{FF2B5EF4-FFF2-40B4-BE49-F238E27FC236}">
                <a16:creationId xmlns:a16="http://schemas.microsoft.com/office/drawing/2014/main" id="{D96B580B-139F-43A9-A19E-75670E94D822}"/>
              </a:ext>
            </a:extLst>
          </p:cNvPr>
          <p:cNvSpPr>
            <a:spLocks noGrp="1"/>
          </p:cNvSpPr>
          <p:nvPr>
            <p:ph type="subTitle" idx="1"/>
          </p:nvPr>
        </p:nvSpPr>
        <p:spPr/>
        <p:txBody>
          <a:bodyPr/>
          <a:lstStyle/>
          <a:p>
            <a:r>
              <a:rPr lang="en-US" dirty="0"/>
              <a:t>Dandi Baskoro Soebakir</a:t>
            </a:r>
            <a:endParaRPr lang="en-ID" dirty="0"/>
          </a:p>
        </p:txBody>
      </p:sp>
    </p:spTree>
    <p:extLst>
      <p:ext uri="{BB962C8B-B14F-4D97-AF65-F5344CB8AC3E}">
        <p14:creationId xmlns:p14="http://schemas.microsoft.com/office/powerpoint/2010/main" val="3049023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FB56F29-1857-444E-A8FB-49D1075D9675}"/>
              </a:ext>
            </a:extLst>
          </p:cNvPr>
          <p:cNvSpPr txBox="1">
            <a:spLocks/>
          </p:cNvSpPr>
          <p:nvPr/>
        </p:nvSpPr>
        <p:spPr>
          <a:xfrm>
            <a:off x="158725" y="310725"/>
            <a:ext cx="10515600" cy="3625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t>Geology Structure of </a:t>
            </a:r>
            <a:r>
              <a:rPr lang="en-US" sz="2800" b="1" err="1"/>
              <a:t>Candradimuka</a:t>
            </a:r>
            <a:endParaRPr lang="en-GB" sz="2800" b="1"/>
          </a:p>
        </p:txBody>
      </p:sp>
      <p:grpSp>
        <p:nvGrpSpPr>
          <p:cNvPr id="12" name="Group 11">
            <a:extLst>
              <a:ext uri="{FF2B5EF4-FFF2-40B4-BE49-F238E27FC236}">
                <a16:creationId xmlns:a16="http://schemas.microsoft.com/office/drawing/2014/main" id="{0DDF8678-3202-48A0-976B-EEE0173EF49D}"/>
              </a:ext>
            </a:extLst>
          </p:cNvPr>
          <p:cNvGrpSpPr/>
          <p:nvPr/>
        </p:nvGrpSpPr>
        <p:grpSpPr>
          <a:xfrm>
            <a:off x="520673" y="969547"/>
            <a:ext cx="5398435" cy="5530103"/>
            <a:chOff x="520673" y="969547"/>
            <a:chExt cx="5398435" cy="5530103"/>
          </a:xfrm>
        </p:grpSpPr>
        <p:pic>
          <p:nvPicPr>
            <p:cNvPr id="8" name="Picture 7">
              <a:extLst>
                <a:ext uri="{FF2B5EF4-FFF2-40B4-BE49-F238E27FC236}">
                  <a16:creationId xmlns:a16="http://schemas.microsoft.com/office/drawing/2014/main" id="{99ADAFA9-E5EE-410D-802A-5C93F3475E98}"/>
                </a:ext>
              </a:extLst>
            </p:cNvPr>
            <p:cNvPicPr>
              <a:picLocks noChangeAspect="1"/>
            </p:cNvPicPr>
            <p:nvPr/>
          </p:nvPicPr>
          <p:blipFill rotWithShape="1">
            <a:blip r:embed="rId2">
              <a:extLst>
                <a:ext uri="{28A0092B-C50C-407E-A947-70E740481C1C}">
                  <a14:useLocalDpi xmlns:a14="http://schemas.microsoft.com/office/drawing/2010/main" val="0"/>
                </a:ext>
              </a:extLst>
            </a:blip>
            <a:srcRect l="12807" t="3200" r="20805" b="3448"/>
            <a:stretch/>
          </p:blipFill>
          <p:spPr>
            <a:xfrm>
              <a:off x="520673" y="969547"/>
              <a:ext cx="5398435" cy="5530103"/>
            </a:xfrm>
            <a:prstGeom prst="rect">
              <a:avLst/>
            </a:prstGeom>
          </p:spPr>
        </p:pic>
        <p:pic>
          <p:nvPicPr>
            <p:cNvPr id="9" name="Picture 8">
              <a:extLst>
                <a:ext uri="{FF2B5EF4-FFF2-40B4-BE49-F238E27FC236}">
                  <a16:creationId xmlns:a16="http://schemas.microsoft.com/office/drawing/2014/main" id="{6B1C81AB-1002-42DB-AAB2-3CC47360D6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90246" y="5471160"/>
              <a:ext cx="1720785" cy="883275"/>
            </a:xfrm>
            <a:prstGeom prst="rect">
              <a:avLst/>
            </a:prstGeom>
          </p:spPr>
        </p:pic>
      </p:grpSp>
      <p:grpSp>
        <p:nvGrpSpPr>
          <p:cNvPr id="16" name="Group 15">
            <a:extLst>
              <a:ext uri="{FF2B5EF4-FFF2-40B4-BE49-F238E27FC236}">
                <a16:creationId xmlns:a16="http://schemas.microsoft.com/office/drawing/2014/main" id="{CD0574D8-1E6C-43C3-9335-F2E91475B268}"/>
              </a:ext>
            </a:extLst>
          </p:cNvPr>
          <p:cNvGrpSpPr/>
          <p:nvPr/>
        </p:nvGrpSpPr>
        <p:grpSpPr>
          <a:xfrm rot="21364243">
            <a:off x="2259249" y="1851335"/>
            <a:ext cx="935641" cy="804039"/>
            <a:chOff x="2269606" y="1765877"/>
            <a:chExt cx="1409480" cy="1211230"/>
          </a:xfrm>
        </p:grpSpPr>
        <p:pic>
          <p:nvPicPr>
            <p:cNvPr id="13" name="Picture 12">
              <a:extLst>
                <a:ext uri="{FF2B5EF4-FFF2-40B4-BE49-F238E27FC236}">
                  <a16:creationId xmlns:a16="http://schemas.microsoft.com/office/drawing/2014/main" id="{4D737F76-1D6D-430B-B5EF-F11AFF68AF3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49469"/>
            <a:stretch/>
          </p:blipFill>
          <p:spPr>
            <a:xfrm rot="20486666">
              <a:off x="3521971" y="1765877"/>
              <a:ext cx="157115" cy="384082"/>
            </a:xfrm>
            <a:prstGeom prst="rect">
              <a:avLst/>
            </a:prstGeom>
          </p:spPr>
        </p:pic>
        <p:pic>
          <p:nvPicPr>
            <p:cNvPr id="14" name="Picture 13">
              <a:extLst>
                <a:ext uri="{FF2B5EF4-FFF2-40B4-BE49-F238E27FC236}">
                  <a16:creationId xmlns:a16="http://schemas.microsoft.com/office/drawing/2014/main" id="{EEB98807-2129-4460-A8ED-653220C1BD5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49706"/>
            <a:stretch/>
          </p:blipFill>
          <p:spPr>
            <a:xfrm rot="3061596" flipH="1">
              <a:off x="2219130" y="1818939"/>
              <a:ext cx="203096" cy="102143"/>
            </a:xfrm>
            <a:prstGeom prst="rect">
              <a:avLst/>
            </a:prstGeom>
          </p:spPr>
        </p:pic>
        <p:pic>
          <p:nvPicPr>
            <p:cNvPr id="15" name="Picture 14">
              <a:extLst>
                <a:ext uri="{FF2B5EF4-FFF2-40B4-BE49-F238E27FC236}">
                  <a16:creationId xmlns:a16="http://schemas.microsoft.com/office/drawing/2014/main" id="{49B64BDD-8870-484E-83FD-1E2F787CBA6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49706"/>
            <a:stretch/>
          </p:blipFill>
          <p:spPr>
            <a:xfrm rot="3476909" flipH="1">
              <a:off x="2519251" y="2832762"/>
              <a:ext cx="203096" cy="85594"/>
            </a:xfrm>
            <a:prstGeom prst="rect">
              <a:avLst/>
            </a:prstGeom>
          </p:spPr>
        </p:pic>
      </p:grpSp>
      <p:pic>
        <p:nvPicPr>
          <p:cNvPr id="17" name="Picture 16">
            <a:extLst>
              <a:ext uri="{FF2B5EF4-FFF2-40B4-BE49-F238E27FC236}">
                <a16:creationId xmlns:a16="http://schemas.microsoft.com/office/drawing/2014/main" id="{ABFB1C63-EB22-44CC-8574-716C2DF598D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49469"/>
          <a:stretch/>
        </p:blipFill>
        <p:spPr>
          <a:xfrm rot="9900000">
            <a:off x="2910179" y="3993838"/>
            <a:ext cx="104296" cy="254961"/>
          </a:xfrm>
          <a:prstGeom prst="rect">
            <a:avLst/>
          </a:prstGeom>
        </p:spPr>
      </p:pic>
      <p:pic>
        <p:nvPicPr>
          <p:cNvPr id="18" name="Picture 17">
            <a:extLst>
              <a:ext uri="{FF2B5EF4-FFF2-40B4-BE49-F238E27FC236}">
                <a16:creationId xmlns:a16="http://schemas.microsoft.com/office/drawing/2014/main" id="{247A9A45-E06F-4AA3-8695-BFAF1C7C636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49706"/>
          <a:stretch/>
        </p:blipFill>
        <p:spPr>
          <a:xfrm rot="1557059" flipH="1">
            <a:off x="3381900" y="3345547"/>
            <a:ext cx="134819" cy="56819"/>
          </a:xfrm>
          <a:prstGeom prst="rect">
            <a:avLst/>
          </a:prstGeom>
        </p:spPr>
      </p:pic>
      <p:pic>
        <p:nvPicPr>
          <p:cNvPr id="19" name="Picture 18">
            <a:extLst>
              <a:ext uri="{FF2B5EF4-FFF2-40B4-BE49-F238E27FC236}">
                <a16:creationId xmlns:a16="http://schemas.microsoft.com/office/drawing/2014/main" id="{7E658B9A-AD34-433D-842D-4BAFB506649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49706"/>
          <a:stretch/>
        </p:blipFill>
        <p:spPr>
          <a:xfrm rot="1859354" flipH="1">
            <a:off x="3709692" y="4160308"/>
            <a:ext cx="134819" cy="56819"/>
          </a:xfrm>
          <a:prstGeom prst="rect">
            <a:avLst/>
          </a:prstGeom>
        </p:spPr>
      </p:pic>
      <p:pic>
        <p:nvPicPr>
          <p:cNvPr id="20" name="Picture 19">
            <a:extLst>
              <a:ext uri="{FF2B5EF4-FFF2-40B4-BE49-F238E27FC236}">
                <a16:creationId xmlns:a16="http://schemas.microsoft.com/office/drawing/2014/main" id="{EC5920DF-C816-4283-827E-2786E20FC0D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49706"/>
          <a:stretch/>
        </p:blipFill>
        <p:spPr>
          <a:xfrm rot="2208804" flipH="1">
            <a:off x="3278704" y="2814612"/>
            <a:ext cx="134819" cy="56819"/>
          </a:xfrm>
          <a:prstGeom prst="rect">
            <a:avLst/>
          </a:prstGeom>
        </p:spPr>
      </p:pic>
      <p:sp>
        <p:nvSpPr>
          <p:cNvPr id="21" name="TextBox 20">
            <a:extLst>
              <a:ext uri="{FF2B5EF4-FFF2-40B4-BE49-F238E27FC236}">
                <a16:creationId xmlns:a16="http://schemas.microsoft.com/office/drawing/2014/main" id="{9FEAAB7D-3642-4908-975E-206309607485}"/>
              </a:ext>
            </a:extLst>
          </p:cNvPr>
          <p:cNvSpPr txBox="1"/>
          <p:nvPr/>
        </p:nvSpPr>
        <p:spPr>
          <a:xfrm>
            <a:off x="6148025" y="979468"/>
            <a:ext cx="5904275" cy="5878532"/>
          </a:xfrm>
          <a:prstGeom prst="rect">
            <a:avLst/>
          </a:prstGeom>
          <a:noFill/>
        </p:spPr>
        <p:txBody>
          <a:bodyPr wrap="square">
            <a:spAutoFit/>
          </a:bodyPr>
          <a:lstStyle/>
          <a:p>
            <a:pPr marL="285750" indent="-285750">
              <a:spcAft>
                <a:spcPts val="600"/>
              </a:spcAft>
              <a:buFont typeface="Wingdings" panose="05000000000000000000" pitchFamily="2" charset="2"/>
              <a:buChar char="§"/>
            </a:pPr>
            <a:r>
              <a:rPr lang="en-US" sz="1400"/>
              <a:t>The surface manifestation of </a:t>
            </a:r>
            <a:r>
              <a:rPr lang="en-US" sz="1400" err="1"/>
              <a:t>Candradimuka</a:t>
            </a:r>
            <a:r>
              <a:rPr lang="en-US" sz="1400"/>
              <a:t> prospect is situated in the pre-caldera collapse (</a:t>
            </a:r>
            <a:r>
              <a:rPr lang="en-US" sz="1400" err="1"/>
              <a:t>Gerlang</a:t>
            </a:r>
            <a:r>
              <a:rPr lang="en-US" sz="1400"/>
              <a:t> Caldera) and </a:t>
            </a:r>
            <a:r>
              <a:rPr lang="en-US" sz="1400" err="1"/>
              <a:t>Butak</a:t>
            </a:r>
            <a:r>
              <a:rPr lang="en-US" sz="1400"/>
              <a:t> – </a:t>
            </a:r>
            <a:r>
              <a:rPr lang="en-US" sz="1400" err="1"/>
              <a:t>Dringo</a:t>
            </a:r>
            <a:r>
              <a:rPr lang="en-US" sz="1400"/>
              <a:t> –</a:t>
            </a:r>
            <a:r>
              <a:rPr lang="en-US" sz="1400" err="1"/>
              <a:t>Pekasiran</a:t>
            </a:r>
            <a:r>
              <a:rPr lang="en-US" sz="1400"/>
              <a:t> volcanism.</a:t>
            </a:r>
          </a:p>
          <a:p>
            <a:pPr marL="285750" indent="-285750">
              <a:spcAft>
                <a:spcPts val="600"/>
              </a:spcAft>
              <a:buFont typeface="Wingdings" panose="05000000000000000000" pitchFamily="2" charset="2"/>
              <a:buChar char="§"/>
            </a:pPr>
            <a:r>
              <a:rPr lang="en-US" sz="1400"/>
              <a:t>The </a:t>
            </a:r>
            <a:r>
              <a:rPr lang="en-US" sz="1400" err="1"/>
              <a:t>Candradimuka</a:t>
            </a:r>
            <a:r>
              <a:rPr lang="en-US" sz="1400"/>
              <a:t> geothermal system is might be associated with the NNW structure and the old caldera feature.</a:t>
            </a:r>
          </a:p>
          <a:p>
            <a:pPr marL="285750" indent="-285750">
              <a:spcAft>
                <a:spcPts val="600"/>
              </a:spcAft>
              <a:buFont typeface="Wingdings" panose="05000000000000000000" pitchFamily="2" charset="2"/>
              <a:buChar char="§"/>
            </a:pPr>
            <a:r>
              <a:rPr lang="en-US" sz="1400"/>
              <a:t>Geological structure was observed through DEMNAS (8m resolution) and cross checked by field checking (UGM, 2018). The structures are classified as (see details in the next slide)s:</a:t>
            </a:r>
          </a:p>
          <a:p>
            <a:pPr marL="742950" lvl="1" indent="-285750">
              <a:spcAft>
                <a:spcPts val="600"/>
              </a:spcAft>
              <a:buFont typeface="Wingdings" panose="05000000000000000000" pitchFamily="2" charset="2"/>
              <a:buChar char="§"/>
            </a:pPr>
            <a:r>
              <a:rPr lang="en-US" sz="1400" u="sng"/>
              <a:t>High level conf. </a:t>
            </a:r>
            <a:r>
              <a:rPr lang="en-US" sz="1400"/>
              <a:t>struct: </a:t>
            </a:r>
            <a:r>
              <a:rPr lang="en-US" sz="1400" b="1"/>
              <a:t>proved by field check and strong lineament</a:t>
            </a:r>
            <a:r>
              <a:rPr lang="en-US" sz="1400"/>
              <a:t>.</a:t>
            </a:r>
          </a:p>
          <a:p>
            <a:pPr marL="742950" lvl="1" indent="-285750">
              <a:spcAft>
                <a:spcPts val="600"/>
              </a:spcAft>
              <a:buFont typeface="Wingdings" panose="05000000000000000000" pitchFamily="2" charset="2"/>
              <a:buChar char="§"/>
            </a:pPr>
            <a:r>
              <a:rPr lang="en-US" sz="1400" u="sng"/>
              <a:t>Medium level conf</a:t>
            </a:r>
            <a:r>
              <a:rPr lang="en-US" sz="1400"/>
              <a:t>. struct: </a:t>
            </a:r>
            <a:r>
              <a:rPr lang="en-US" sz="1400" b="1"/>
              <a:t>found several fractures </a:t>
            </a:r>
            <a:r>
              <a:rPr lang="en-US" sz="1400"/>
              <a:t>that may relates to the closest fault, lineament, </a:t>
            </a:r>
            <a:r>
              <a:rPr lang="en-US" sz="1400" b="1" err="1"/>
              <a:t>volc</a:t>
            </a:r>
            <a:r>
              <a:rPr lang="en-US" sz="1400" b="1"/>
              <a:t> lineament, thermal manifestation existence</a:t>
            </a:r>
            <a:r>
              <a:rPr lang="en-US" sz="1400"/>
              <a:t>, alteration zone.</a:t>
            </a:r>
          </a:p>
          <a:p>
            <a:pPr marL="742950" lvl="1" indent="-285750">
              <a:spcAft>
                <a:spcPts val="600"/>
              </a:spcAft>
              <a:buFont typeface="Wingdings" panose="05000000000000000000" pitchFamily="2" charset="2"/>
              <a:buChar char="§"/>
            </a:pPr>
            <a:r>
              <a:rPr lang="en-US" sz="1400" u="sng"/>
              <a:t>Low level conf</a:t>
            </a:r>
            <a:r>
              <a:rPr lang="en-US" sz="1400"/>
              <a:t>. struct: </a:t>
            </a:r>
            <a:r>
              <a:rPr lang="en-US" sz="1400" b="1"/>
              <a:t>lineament (some weak), </a:t>
            </a:r>
            <a:r>
              <a:rPr lang="en-US" sz="1400"/>
              <a:t>thermal manifestation existence.</a:t>
            </a:r>
          </a:p>
          <a:p>
            <a:pPr marL="285750" indent="-285750">
              <a:spcAft>
                <a:spcPts val="600"/>
              </a:spcAft>
              <a:buFont typeface="Wingdings" panose="05000000000000000000" pitchFamily="2" charset="2"/>
              <a:buChar char="§"/>
            </a:pPr>
            <a:r>
              <a:rPr lang="en-US" sz="1400"/>
              <a:t>The main structure in </a:t>
            </a:r>
            <a:r>
              <a:rPr lang="en-US" sz="1400" err="1"/>
              <a:t>Candradimuka</a:t>
            </a:r>
            <a:r>
              <a:rPr lang="en-US" sz="1400"/>
              <a:t> is the NNW-SSE and NW-SE faults which potentially act as permeability that might controls the existence of </a:t>
            </a:r>
            <a:r>
              <a:rPr lang="en-US" sz="1400" err="1"/>
              <a:t>Candradimuka</a:t>
            </a:r>
            <a:r>
              <a:rPr lang="en-US" sz="1400"/>
              <a:t> fumarole, </a:t>
            </a:r>
            <a:r>
              <a:rPr lang="en-US" sz="1400" err="1"/>
              <a:t>Sinila</a:t>
            </a:r>
            <a:r>
              <a:rPr lang="en-US" sz="1400"/>
              <a:t>, and </a:t>
            </a:r>
            <a:r>
              <a:rPr lang="en-US" sz="1400" err="1"/>
              <a:t>kaipohan</a:t>
            </a:r>
            <a:r>
              <a:rPr lang="en-US" sz="1400"/>
              <a:t> in </a:t>
            </a:r>
            <a:r>
              <a:rPr lang="en-US" sz="1400" err="1"/>
              <a:t>Wanapria</a:t>
            </a:r>
            <a:r>
              <a:rPr lang="en-US" sz="1400"/>
              <a:t> and </a:t>
            </a:r>
            <a:r>
              <a:rPr lang="en-US" sz="1400" err="1"/>
              <a:t>Sidongkal</a:t>
            </a:r>
            <a:r>
              <a:rPr lang="en-US" sz="1400"/>
              <a:t>.</a:t>
            </a:r>
          </a:p>
          <a:p>
            <a:pPr marL="285750" indent="-285750">
              <a:spcAft>
                <a:spcPts val="600"/>
              </a:spcAft>
              <a:buFont typeface="Wingdings" panose="05000000000000000000" pitchFamily="2" charset="2"/>
              <a:buChar char="§"/>
            </a:pPr>
            <a:r>
              <a:rPr lang="en-US" sz="1400"/>
              <a:t>The existence of </a:t>
            </a:r>
            <a:r>
              <a:rPr lang="en-US" sz="1400" err="1"/>
              <a:t>Candradimuka</a:t>
            </a:r>
            <a:r>
              <a:rPr lang="en-US" sz="1400"/>
              <a:t> fumarole which located outside the </a:t>
            </a:r>
            <a:r>
              <a:rPr lang="en-US" sz="1400" err="1"/>
              <a:t>Gerlang</a:t>
            </a:r>
            <a:r>
              <a:rPr lang="en-US" sz="1400"/>
              <a:t> Caldera, and existence of </a:t>
            </a:r>
            <a:r>
              <a:rPr lang="en-US" sz="1400" err="1"/>
              <a:t>kaipohan</a:t>
            </a:r>
            <a:r>
              <a:rPr lang="en-US" sz="1400"/>
              <a:t> inside the caldera may indicates the permeability seems to be located in the intersection zone of </a:t>
            </a:r>
            <a:r>
              <a:rPr lang="en-US" sz="1400" err="1"/>
              <a:t>Gerlang</a:t>
            </a:r>
            <a:r>
              <a:rPr lang="en-US" sz="1400"/>
              <a:t> Caldera and the NNW structure.</a:t>
            </a:r>
          </a:p>
          <a:p>
            <a:pPr marL="285750" indent="-285750">
              <a:spcAft>
                <a:spcPts val="600"/>
              </a:spcAft>
              <a:buFont typeface="Wingdings" panose="05000000000000000000" pitchFamily="2" charset="2"/>
              <a:buChar char="§"/>
            </a:pPr>
            <a:r>
              <a:rPr lang="en-US" sz="1400"/>
              <a:t>Therefore, in terms of well targeting these feature is highly need to be considered. </a:t>
            </a:r>
          </a:p>
        </p:txBody>
      </p:sp>
      <p:sp>
        <p:nvSpPr>
          <p:cNvPr id="24" name="TextBox 23">
            <a:extLst>
              <a:ext uri="{FF2B5EF4-FFF2-40B4-BE49-F238E27FC236}">
                <a16:creationId xmlns:a16="http://schemas.microsoft.com/office/drawing/2014/main" id="{979033CF-3719-40DC-AAA4-3889D81EE18A}"/>
              </a:ext>
            </a:extLst>
          </p:cNvPr>
          <p:cNvSpPr txBox="1"/>
          <p:nvPr/>
        </p:nvSpPr>
        <p:spPr>
          <a:xfrm>
            <a:off x="1615497" y="4564423"/>
            <a:ext cx="1170277" cy="646331"/>
          </a:xfrm>
          <a:prstGeom prst="rect">
            <a:avLst/>
          </a:prstGeom>
          <a:solidFill>
            <a:srgbClr val="FFFFFF">
              <a:alpha val="56863"/>
            </a:srgbClr>
          </a:solidFill>
        </p:spPr>
        <p:txBody>
          <a:bodyPr wrap="square" rtlCol="0">
            <a:spAutoFit/>
          </a:bodyPr>
          <a:lstStyle/>
          <a:p>
            <a:r>
              <a:rPr lang="en-US" sz="1200" b="1"/>
              <a:t>Actively High CO2 gas zone release</a:t>
            </a:r>
            <a:endParaRPr lang="en-GB" sz="1200" b="1"/>
          </a:p>
        </p:txBody>
      </p:sp>
      <p:sp>
        <p:nvSpPr>
          <p:cNvPr id="25" name="Rectangle 24">
            <a:extLst>
              <a:ext uri="{FF2B5EF4-FFF2-40B4-BE49-F238E27FC236}">
                <a16:creationId xmlns:a16="http://schemas.microsoft.com/office/drawing/2014/main" id="{4A5A94F5-31FD-40E1-AE70-11DBE45A9D81}"/>
              </a:ext>
            </a:extLst>
          </p:cNvPr>
          <p:cNvSpPr/>
          <p:nvPr/>
        </p:nvSpPr>
        <p:spPr>
          <a:xfrm rot="19829970">
            <a:off x="3007792" y="3939183"/>
            <a:ext cx="942515" cy="93822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Arrow Connector 25">
            <a:extLst>
              <a:ext uri="{FF2B5EF4-FFF2-40B4-BE49-F238E27FC236}">
                <a16:creationId xmlns:a16="http://schemas.microsoft.com/office/drawing/2014/main" id="{A7F85FC1-ACF9-4E2F-8FF8-07974ED3731D}"/>
              </a:ext>
            </a:extLst>
          </p:cNvPr>
          <p:cNvCxnSpPr>
            <a:cxnSpLocks/>
          </p:cNvCxnSpPr>
          <p:nvPr/>
        </p:nvCxnSpPr>
        <p:spPr>
          <a:xfrm flipV="1">
            <a:off x="2618967" y="4645482"/>
            <a:ext cx="266171" cy="1741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402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FB56F29-1857-444E-A8FB-49D1075D9675}"/>
              </a:ext>
            </a:extLst>
          </p:cNvPr>
          <p:cNvSpPr txBox="1">
            <a:spLocks/>
          </p:cNvSpPr>
          <p:nvPr/>
        </p:nvSpPr>
        <p:spPr>
          <a:xfrm>
            <a:off x="158725" y="310725"/>
            <a:ext cx="10515600" cy="3625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t>Geology Structure of </a:t>
            </a:r>
            <a:r>
              <a:rPr lang="en-US" sz="2800" b="1" err="1"/>
              <a:t>Candradimuka</a:t>
            </a:r>
            <a:r>
              <a:rPr lang="en-US" sz="2800" b="1"/>
              <a:t> – Structure Classification</a:t>
            </a:r>
            <a:endParaRPr lang="en-GB" sz="2800" b="1"/>
          </a:p>
        </p:txBody>
      </p:sp>
      <p:pic>
        <p:nvPicPr>
          <p:cNvPr id="8" name="Picture 7">
            <a:extLst>
              <a:ext uri="{FF2B5EF4-FFF2-40B4-BE49-F238E27FC236}">
                <a16:creationId xmlns:a16="http://schemas.microsoft.com/office/drawing/2014/main" id="{3CE83134-9922-4169-B5D2-AB6E3F3F9FC3}"/>
              </a:ext>
            </a:extLst>
          </p:cNvPr>
          <p:cNvPicPr>
            <a:picLocks noChangeAspect="1"/>
          </p:cNvPicPr>
          <p:nvPr/>
        </p:nvPicPr>
        <p:blipFill>
          <a:blip r:embed="rId2"/>
          <a:stretch>
            <a:fillRect/>
          </a:stretch>
        </p:blipFill>
        <p:spPr>
          <a:xfrm>
            <a:off x="4977439" y="764057"/>
            <a:ext cx="6978019" cy="5920947"/>
          </a:xfrm>
          <a:prstGeom prst="rect">
            <a:avLst/>
          </a:prstGeom>
        </p:spPr>
      </p:pic>
      <p:pic>
        <p:nvPicPr>
          <p:cNvPr id="9" name="Picture 8">
            <a:extLst>
              <a:ext uri="{FF2B5EF4-FFF2-40B4-BE49-F238E27FC236}">
                <a16:creationId xmlns:a16="http://schemas.microsoft.com/office/drawing/2014/main" id="{90EEAA1B-95E7-4C6E-A7B1-B7E3F5A9B484}"/>
              </a:ext>
            </a:extLst>
          </p:cNvPr>
          <p:cNvPicPr>
            <a:picLocks noChangeAspect="1"/>
          </p:cNvPicPr>
          <p:nvPr/>
        </p:nvPicPr>
        <p:blipFill rotWithShape="1">
          <a:blip r:embed="rId3">
            <a:extLst>
              <a:ext uri="{28A0092B-C50C-407E-A947-70E740481C1C}">
                <a14:useLocalDpi xmlns:a14="http://schemas.microsoft.com/office/drawing/2010/main" val="0"/>
              </a:ext>
            </a:extLst>
          </a:blip>
          <a:srcRect l="12807" t="3200" r="20805" b="3448"/>
          <a:stretch/>
        </p:blipFill>
        <p:spPr>
          <a:xfrm>
            <a:off x="236542" y="808458"/>
            <a:ext cx="4623169" cy="4735928"/>
          </a:xfrm>
          <a:prstGeom prst="rect">
            <a:avLst/>
          </a:prstGeom>
        </p:spPr>
      </p:pic>
      <p:pic>
        <p:nvPicPr>
          <p:cNvPr id="10" name="Picture 9">
            <a:extLst>
              <a:ext uri="{FF2B5EF4-FFF2-40B4-BE49-F238E27FC236}">
                <a16:creationId xmlns:a16="http://schemas.microsoft.com/office/drawing/2014/main" id="{0720020E-2497-4B51-9880-B50793C5FB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81296" y="4669018"/>
            <a:ext cx="1333579" cy="684523"/>
          </a:xfrm>
          <a:prstGeom prst="rect">
            <a:avLst/>
          </a:prstGeom>
        </p:spPr>
      </p:pic>
    </p:spTree>
    <p:extLst>
      <p:ext uri="{BB962C8B-B14F-4D97-AF65-F5344CB8AC3E}">
        <p14:creationId xmlns:p14="http://schemas.microsoft.com/office/powerpoint/2010/main" val="639150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5D09-4D80-491A-AC9B-68B3756B26FB}"/>
              </a:ext>
            </a:extLst>
          </p:cNvPr>
          <p:cNvSpPr>
            <a:spLocks noGrp="1"/>
          </p:cNvSpPr>
          <p:nvPr>
            <p:ph type="title"/>
          </p:nvPr>
        </p:nvSpPr>
        <p:spPr/>
        <p:txBody>
          <a:bodyPr/>
          <a:lstStyle/>
          <a:p>
            <a:r>
              <a:rPr lang="en-US" dirty="0"/>
              <a:t>Geochemistry Overview</a:t>
            </a:r>
            <a:endParaRPr lang="en-ID" dirty="0"/>
          </a:p>
        </p:txBody>
      </p:sp>
      <p:sp>
        <p:nvSpPr>
          <p:cNvPr id="3" name="Content Placeholder 2">
            <a:extLst>
              <a:ext uri="{FF2B5EF4-FFF2-40B4-BE49-F238E27FC236}">
                <a16:creationId xmlns:a16="http://schemas.microsoft.com/office/drawing/2014/main" id="{0D4F365D-812D-48DF-8290-F9EE6E308690}"/>
              </a:ext>
            </a:extLst>
          </p:cNvPr>
          <p:cNvSpPr>
            <a:spLocks noGrp="1"/>
          </p:cNvSpPr>
          <p:nvPr>
            <p:ph idx="1"/>
          </p:nvPr>
        </p:nvSpPr>
        <p:spPr/>
        <p:txBody>
          <a:bodyPr/>
          <a:lstStyle/>
          <a:p>
            <a:endParaRPr lang="en-ID"/>
          </a:p>
        </p:txBody>
      </p:sp>
    </p:spTree>
    <p:extLst>
      <p:ext uri="{BB962C8B-B14F-4D97-AF65-F5344CB8AC3E}">
        <p14:creationId xmlns:p14="http://schemas.microsoft.com/office/powerpoint/2010/main" val="287824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B41FF-943B-41AB-8685-299FE7135CB2}"/>
              </a:ext>
            </a:extLst>
          </p:cNvPr>
          <p:cNvSpPr txBox="1">
            <a:spLocks/>
          </p:cNvSpPr>
          <p:nvPr/>
        </p:nvSpPr>
        <p:spPr>
          <a:xfrm>
            <a:off x="158725" y="310725"/>
            <a:ext cx="10515600" cy="3625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2300" b="1" dirty="0"/>
              <a:t>Geochemical Signature</a:t>
            </a:r>
            <a:endParaRPr lang="en-GB" sz="2300" b="1" dirty="0"/>
          </a:p>
        </p:txBody>
      </p:sp>
      <p:sp>
        <p:nvSpPr>
          <p:cNvPr id="18" name="Rectangle 17">
            <a:extLst>
              <a:ext uri="{FF2B5EF4-FFF2-40B4-BE49-F238E27FC236}">
                <a16:creationId xmlns:a16="http://schemas.microsoft.com/office/drawing/2014/main" id="{CB3D6790-5A8D-4F6A-90B6-ADFED4D5B064}"/>
              </a:ext>
            </a:extLst>
          </p:cNvPr>
          <p:cNvSpPr/>
          <p:nvPr/>
        </p:nvSpPr>
        <p:spPr>
          <a:xfrm>
            <a:off x="384513" y="904240"/>
            <a:ext cx="5304504" cy="5499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300"/>
              </a:spcAft>
              <a:buFont typeface="Arial" panose="020B0604020202020204" pitchFamily="34" charset="0"/>
              <a:buChar char="•"/>
            </a:pPr>
            <a:r>
              <a:rPr lang="en-US" sz="1400" dirty="0">
                <a:solidFill>
                  <a:schemeClr val="tx1"/>
                </a:solidFill>
              </a:rPr>
              <a:t>Several thermal and non-thermal </a:t>
            </a:r>
            <a:r>
              <a:rPr lang="en-US" sz="1400" b="1" dirty="0">
                <a:solidFill>
                  <a:schemeClr val="tx1"/>
                </a:solidFill>
              </a:rPr>
              <a:t>manifestations</a:t>
            </a:r>
            <a:r>
              <a:rPr lang="en-US" sz="1400" dirty="0">
                <a:solidFill>
                  <a:schemeClr val="tx1"/>
                </a:solidFill>
              </a:rPr>
              <a:t> are found in </a:t>
            </a:r>
            <a:r>
              <a:rPr lang="en-US" sz="1400" dirty="0" err="1">
                <a:solidFill>
                  <a:schemeClr val="tx1"/>
                </a:solidFill>
              </a:rPr>
              <a:t>Candradimuka</a:t>
            </a:r>
            <a:r>
              <a:rPr lang="en-US" sz="1400" dirty="0">
                <a:solidFill>
                  <a:schemeClr val="tx1"/>
                </a:solidFill>
              </a:rPr>
              <a:t> Prospect, such as Hot springs, Fumarole, Cold Springs,  </a:t>
            </a:r>
            <a:r>
              <a:rPr lang="en-US" sz="1400" dirty="0" err="1">
                <a:solidFill>
                  <a:schemeClr val="tx1"/>
                </a:solidFill>
              </a:rPr>
              <a:t>Kaipohan</a:t>
            </a:r>
            <a:r>
              <a:rPr lang="en-US" sz="1400" dirty="0">
                <a:solidFill>
                  <a:schemeClr val="tx1"/>
                </a:solidFill>
              </a:rPr>
              <a:t> and Hg soil gas anomalies.</a:t>
            </a:r>
          </a:p>
          <a:p>
            <a:pPr marL="285750" indent="-285750">
              <a:spcBef>
                <a:spcPts val="600"/>
              </a:spcBef>
              <a:spcAft>
                <a:spcPts val="300"/>
              </a:spcAft>
              <a:buFont typeface="Arial" panose="020B0604020202020204" pitchFamily="34" charset="0"/>
              <a:buChar char="•"/>
            </a:pPr>
            <a:r>
              <a:rPr lang="en-US" sz="1400" dirty="0">
                <a:solidFill>
                  <a:schemeClr val="tx1"/>
                </a:solidFill>
              </a:rPr>
              <a:t>Fumaroles of </a:t>
            </a:r>
            <a:r>
              <a:rPr lang="en-US" sz="1400" dirty="0" err="1">
                <a:solidFill>
                  <a:schemeClr val="tx1"/>
                </a:solidFill>
              </a:rPr>
              <a:t>Candradimuka</a:t>
            </a:r>
            <a:r>
              <a:rPr lang="en-US" sz="1400" dirty="0">
                <a:solidFill>
                  <a:schemeClr val="tx1"/>
                </a:solidFill>
              </a:rPr>
              <a:t> (GC1,2,3) area are 90-92°C with high NCG content (16-37wt%) and represent the reservoir condition. Possibly controlled by NW-SE fault.</a:t>
            </a:r>
          </a:p>
          <a:p>
            <a:pPr marL="285750" indent="-285750">
              <a:spcBef>
                <a:spcPts val="600"/>
              </a:spcBef>
              <a:spcAft>
                <a:spcPts val="300"/>
              </a:spcAft>
              <a:buFont typeface="Arial" panose="020B0604020202020204" pitchFamily="34" charset="0"/>
              <a:buChar char="•"/>
            </a:pPr>
            <a:r>
              <a:rPr lang="en-US" sz="1400" dirty="0">
                <a:solidFill>
                  <a:schemeClr val="tx1"/>
                </a:solidFill>
              </a:rPr>
              <a:t>Dataset of samples were recorded in:</a:t>
            </a:r>
          </a:p>
          <a:p>
            <a:pPr marL="285750" indent="-285750">
              <a:spcBef>
                <a:spcPts val="600"/>
              </a:spcBef>
              <a:spcAft>
                <a:spcPts val="300"/>
              </a:spcAft>
              <a:buFont typeface="Arial" panose="020B0604020202020204" pitchFamily="34" charset="0"/>
              <a:buChar char="•"/>
            </a:pPr>
            <a:endParaRPr lang="en-US" sz="1400" dirty="0">
              <a:solidFill>
                <a:schemeClr val="tx1"/>
              </a:solidFill>
            </a:endParaRPr>
          </a:p>
          <a:p>
            <a:pPr marL="285750" indent="-285750">
              <a:spcBef>
                <a:spcPts val="600"/>
              </a:spcBef>
              <a:spcAft>
                <a:spcPts val="300"/>
              </a:spcAft>
              <a:buFont typeface="Arial" panose="020B0604020202020204" pitchFamily="34" charset="0"/>
              <a:buChar char="•"/>
            </a:pPr>
            <a:endParaRPr lang="en-US" sz="1400" dirty="0">
              <a:solidFill>
                <a:schemeClr val="tx1"/>
              </a:solidFill>
            </a:endParaRPr>
          </a:p>
          <a:p>
            <a:pPr marL="285750" indent="-285750">
              <a:spcBef>
                <a:spcPts val="600"/>
              </a:spcBef>
              <a:spcAft>
                <a:spcPts val="300"/>
              </a:spcAft>
              <a:buFont typeface="Arial" panose="020B0604020202020204" pitchFamily="34" charset="0"/>
              <a:buChar char="•"/>
            </a:pPr>
            <a:endParaRPr lang="en-US" sz="1400" dirty="0">
              <a:solidFill>
                <a:schemeClr val="tx1"/>
              </a:solidFill>
            </a:endParaRPr>
          </a:p>
          <a:p>
            <a:pPr marL="285750" indent="-285750">
              <a:spcBef>
                <a:spcPts val="600"/>
              </a:spcBef>
              <a:spcAft>
                <a:spcPts val="300"/>
              </a:spcAft>
              <a:buFont typeface="Arial" panose="020B0604020202020204" pitchFamily="34" charset="0"/>
              <a:buChar char="•"/>
            </a:pPr>
            <a:endParaRPr lang="en-US" sz="1400" dirty="0">
              <a:solidFill>
                <a:schemeClr val="tx1"/>
              </a:solidFill>
            </a:endParaRPr>
          </a:p>
          <a:p>
            <a:pPr marL="285750" indent="-285750">
              <a:spcBef>
                <a:spcPts val="600"/>
              </a:spcBef>
              <a:spcAft>
                <a:spcPts val="300"/>
              </a:spcAft>
              <a:buFont typeface="Arial" panose="020B0604020202020204" pitchFamily="34" charset="0"/>
              <a:buChar char="•"/>
            </a:pPr>
            <a:endParaRPr lang="en-US" sz="1400" dirty="0">
              <a:solidFill>
                <a:schemeClr val="tx1"/>
              </a:solidFill>
            </a:endParaRPr>
          </a:p>
          <a:p>
            <a:pPr marL="285750" indent="-285750">
              <a:spcBef>
                <a:spcPts val="600"/>
              </a:spcBef>
              <a:spcAft>
                <a:spcPts val="300"/>
              </a:spcAft>
              <a:buFont typeface="Arial" panose="020B0604020202020204" pitchFamily="34" charset="0"/>
              <a:buChar char="•"/>
            </a:pPr>
            <a:endParaRPr lang="en-US" sz="1400" dirty="0">
              <a:solidFill>
                <a:schemeClr val="tx1"/>
              </a:solidFill>
            </a:endParaRPr>
          </a:p>
          <a:p>
            <a:pPr>
              <a:spcBef>
                <a:spcPts val="600"/>
              </a:spcBef>
              <a:spcAft>
                <a:spcPts val="300"/>
              </a:spcAft>
            </a:pPr>
            <a:endParaRPr lang="en-US" sz="1400" dirty="0">
              <a:solidFill>
                <a:schemeClr val="tx1"/>
              </a:solidFill>
            </a:endParaRPr>
          </a:p>
        </p:txBody>
      </p:sp>
      <p:graphicFrame>
        <p:nvGraphicFramePr>
          <p:cNvPr id="2" name="Table 2">
            <a:extLst>
              <a:ext uri="{FF2B5EF4-FFF2-40B4-BE49-F238E27FC236}">
                <a16:creationId xmlns:a16="http://schemas.microsoft.com/office/drawing/2014/main" id="{F7C3E52C-E649-4F87-9624-5BF783807C3A}"/>
              </a:ext>
            </a:extLst>
          </p:cNvPr>
          <p:cNvGraphicFramePr>
            <a:graphicFrameLocks noGrp="1"/>
          </p:cNvGraphicFramePr>
          <p:nvPr>
            <p:extLst/>
          </p:nvPr>
        </p:nvGraphicFramePr>
        <p:xfrm>
          <a:off x="752707" y="2734633"/>
          <a:ext cx="4797850" cy="3793954"/>
        </p:xfrm>
        <a:graphic>
          <a:graphicData uri="http://schemas.openxmlformats.org/drawingml/2006/table">
            <a:tbl>
              <a:tblPr firstRow="1" bandRow="1">
                <a:tableStyleId>{5940675A-B579-460E-94D1-54222C63F5DA}</a:tableStyleId>
              </a:tblPr>
              <a:tblGrid>
                <a:gridCol w="439031">
                  <a:extLst>
                    <a:ext uri="{9D8B030D-6E8A-4147-A177-3AD203B41FA5}">
                      <a16:colId xmlns:a16="http://schemas.microsoft.com/office/drawing/2014/main" val="3609732146"/>
                    </a:ext>
                  </a:extLst>
                </a:gridCol>
                <a:gridCol w="3312160">
                  <a:extLst>
                    <a:ext uri="{9D8B030D-6E8A-4147-A177-3AD203B41FA5}">
                      <a16:colId xmlns:a16="http://schemas.microsoft.com/office/drawing/2014/main" val="3299657577"/>
                    </a:ext>
                  </a:extLst>
                </a:gridCol>
                <a:gridCol w="1046659">
                  <a:extLst>
                    <a:ext uri="{9D8B030D-6E8A-4147-A177-3AD203B41FA5}">
                      <a16:colId xmlns:a16="http://schemas.microsoft.com/office/drawing/2014/main" val="2734721466"/>
                    </a:ext>
                  </a:extLst>
                </a:gridCol>
              </a:tblGrid>
              <a:tr h="285828">
                <a:tc>
                  <a:txBody>
                    <a:bodyPr/>
                    <a:lstStyle/>
                    <a:p>
                      <a:pPr algn="ctr"/>
                      <a:r>
                        <a:rPr lang="en-MY" sz="1200" b="1"/>
                        <a:t>No</a:t>
                      </a:r>
                    </a:p>
                  </a:txBody>
                  <a:tcPr/>
                </a:tc>
                <a:tc>
                  <a:txBody>
                    <a:bodyPr/>
                    <a:lstStyle/>
                    <a:p>
                      <a:r>
                        <a:rPr lang="en-MY" sz="1200" b="1"/>
                        <a:t>Publication Title</a:t>
                      </a:r>
                    </a:p>
                  </a:txBody>
                  <a:tcPr/>
                </a:tc>
                <a:tc>
                  <a:txBody>
                    <a:bodyPr/>
                    <a:lstStyle/>
                    <a:p>
                      <a:pPr algn="ctr"/>
                      <a:r>
                        <a:rPr lang="en-MY" sz="1200" b="1"/>
                        <a:t>Data</a:t>
                      </a:r>
                    </a:p>
                  </a:txBody>
                  <a:tcPr/>
                </a:tc>
                <a:extLst>
                  <a:ext uri="{0D108BD9-81ED-4DB2-BD59-A6C34878D82A}">
                    <a16:rowId xmlns:a16="http://schemas.microsoft.com/office/drawing/2014/main" val="229786119"/>
                  </a:ext>
                </a:extLst>
              </a:tr>
              <a:tr h="1048035">
                <a:tc>
                  <a:txBody>
                    <a:bodyPr/>
                    <a:lstStyle/>
                    <a:p>
                      <a:pPr algn="ctr"/>
                      <a:r>
                        <a:rPr lang="en-MY" sz="1200" b="0"/>
                        <a:t>1.</a:t>
                      </a:r>
                    </a:p>
                  </a:txBody>
                  <a:tcPr>
                    <a:solidFill>
                      <a:schemeClr val="accent1">
                        <a:lumMod val="20000"/>
                        <a:lumOff val="80000"/>
                      </a:schemeClr>
                    </a:solidFill>
                  </a:tcPr>
                </a:tc>
                <a:tc>
                  <a:txBody>
                    <a:bodyPr/>
                    <a:lstStyle/>
                    <a:p>
                      <a:r>
                        <a:rPr lang="en-US" sz="1200" b="0" dirty="0"/>
                        <a:t>Report of Surface Survey Results </a:t>
                      </a:r>
                    </a:p>
                    <a:p>
                      <a:r>
                        <a:rPr lang="en-US" sz="1200" b="0" dirty="0"/>
                        <a:t>in </a:t>
                      </a:r>
                      <a:r>
                        <a:rPr lang="en-US" sz="1200" b="0" dirty="0" err="1"/>
                        <a:t>Candradimuka</a:t>
                      </a:r>
                      <a:r>
                        <a:rPr lang="en-US" sz="1200" b="0" dirty="0"/>
                        <a:t> (JICA, 2016)</a:t>
                      </a:r>
                    </a:p>
                    <a:p>
                      <a:endParaRPr lang="en-US" sz="1200" b="0" dirty="0"/>
                    </a:p>
                    <a:p>
                      <a:r>
                        <a:rPr lang="en-US" sz="1200" b="0" i="1" dirty="0"/>
                        <a:t>Two sample sets. Resample of gas manifestation required due to error in sample preparation.</a:t>
                      </a:r>
                      <a:endParaRPr lang="en-MY" sz="1200" b="0" i="1" dirty="0"/>
                    </a:p>
                  </a:txBody>
                  <a:tcPr>
                    <a:solidFill>
                      <a:schemeClr val="accent1">
                        <a:lumMod val="20000"/>
                        <a:lumOff val="80000"/>
                      </a:schemeClr>
                    </a:solidFill>
                  </a:tcPr>
                </a:tc>
                <a:tc>
                  <a:txBody>
                    <a:bodyPr/>
                    <a:lstStyle/>
                    <a:p>
                      <a:r>
                        <a:rPr lang="en-MY" sz="1200" b="0" dirty="0"/>
                        <a:t>Liquid, Gas, Isotope (</a:t>
                      </a:r>
                      <a:r>
                        <a:rPr lang="en-MY" sz="1200" b="0" baseline="30000" dirty="0"/>
                        <a:t>18</a:t>
                      </a:r>
                      <a:r>
                        <a:rPr lang="en-MY" sz="1200" b="0" dirty="0"/>
                        <a:t>O, </a:t>
                      </a:r>
                      <a:r>
                        <a:rPr lang="en-MY" sz="1200" b="0" baseline="30000" dirty="0"/>
                        <a:t>2</a:t>
                      </a:r>
                      <a:r>
                        <a:rPr lang="en-MY" sz="1200" b="0" dirty="0"/>
                        <a:t>H, and </a:t>
                      </a:r>
                      <a:r>
                        <a:rPr lang="en-MY" sz="1200" b="0" baseline="30000" dirty="0"/>
                        <a:t>13</a:t>
                      </a:r>
                      <a:r>
                        <a:rPr lang="en-MY" sz="1200" b="0" dirty="0"/>
                        <a:t>C), Soil Gas (Hg and CO</a:t>
                      </a:r>
                      <a:r>
                        <a:rPr lang="en-MY" sz="1200" b="0" baseline="-25000" dirty="0"/>
                        <a:t>2</a:t>
                      </a:r>
                      <a:r>
                        <a:rPr lang="en-MY" sz="1200" b="0" dirty="0"/>
                        <a:t>)</a:t>
                      </a:r>
                    </a:p>
                  </a:txBody>
                  <a:tcPr>
                    <a:solidFill>
                      <a:schemeClr val="accent1">
                        <a:lumMod val="20000"/>
                        <a:lumOff val="80000"/>
                      </a:schemeClr>
                    </a:solidFill>
                  </a:tcPr>
                </a:tc>
                <a:extLst>
                  <a:ext uri="{0D108BD9-81ED-4DB2-BD59-A6C34878D82A}">
                    <a16:rowId xmlns:a16="http://schemas.microsoft.com/office/drawing/2014/main" val="2269518274"/>
                  </a:ext>
                </a:extLst>
              </a:tr>
              <a:tr h="666931">
                <a:tc>
                  <a:txBody>
                    <a:bodyPr/>
                    <a:lstStyle/>
                    <a:p>
                      <a:pPr algn="ctr"/>
                      <a:r>
                        <a:rPr lang="en-MY" sz="1200"/>
                        <a:t>2.</a:t>
                      </a:r>
                    </a:p>
                  </a:txBody>
                  <a:tcPr/>
                </a:tc>
                <a:tc>
                  <a:txBody>
                    <a:bodyPr/>
                    <a:lstStyle/>
                    <a:p>
                      <a:r>
                        <a:rPr lang="en-US" sz="1200"/>
                        <a:t>TA-7583 INO: Geothermal Power Development Project. Geothermal potential of </a:t>
                      </a:r>
                      <a:r>
                        <a:rPr lang="en-US" sz="1200" err="1"/>
                        <a:t>Mangunan</a:t>
                      </a:r>
                      <a:r>
                        <a:rPr lang="en-US" sz="1200"/>
                        <a:t> and </a:t>
                      </a:r>
                      <a:r>
                        <a:rPr lang="en-US" sz="1200" err="1"/>
                        <a:t>Candradimuka</a:t>
                      </a:r>
                      <a:r>
                        <a:rPr lang="en-US" sz="1200"/>
                        <a:t>, Dieng WKP</a:t>
                      </a:r>
                      <a:r>
                        <a:rPr lang="en-MY" sz="1200"/>
                        <a:t> (ADB, 2014)</a:t>
                      </a:r>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200"/>
                        <a:t>Liquid and Gas</a:t>
                      </a:r>
                    </a:p>
                  </a:txBody>
                  <a:tcPr/>
                </a:tc>
                <a:extLst>
                  <a:ext uri="{0D108BD9-81ED-4DB2-BD59-A6C34878D82A}">
                    <a16:rowId xmlns:a16="http://schemas.microsoft.com/office/drawing/2014/main" val="2872850542"/>
                  </a:ext>
                </a:extLst>
              </a:tr>
              <a:tr h="1238587">
                <a:tc>
                  <a:txBody>
                    <a:bodyPr/>
                    <a:lstStyle/>
                    <a:p>
                      <a:pPr algn="ctr"/>
                      <a:r>
                        <a:rPr lang="en-MY" sz="1200"/>
                        <a:t>3.</a:t>
                      </a:r>
                    </a:p>
                  </a:txBody>
                  <a:tcPr/>
                </a:tc>
                <a:tc>
                  <a:txBody>
                    <a:bodyPr/>
                    <a:lstStyle/>
                    <a:p>
                      <a:r>
                        <a:rPr lang="en-MY" sz="1200" i="1" err="1"/>
                        <a:t>Penyelidikan</a:t>
                      </a:r>
                      <a:r>
                        <a:rPr lang="en-MY" sz="1200" i="1"/>
                        <a:t> </a:t>
                      </a:r>
                      <a:r>
                        <a:rPr lang="en-MY" sz="1200" i="1" err="1"/>
                        <a:t>Merkuri</a:t>
                      </a:r>
                      <a:r>
                        <a:rPr lang="en-MY" sz="1200" i="1"/>
                        <a:t>, Gas Tanah Karbon </a:t>
                      </a:r>
                      <a:r>
                        <a:rPr lang="en-MY" sz="1200" i="1" err="1"/>
                        <a:t>Dioksida</a:t>
                      </a:r>
                      <a:r>
                        <a:rPr lang="en-MY" sz="1200" i="1"/>
                        <a:t>, dan </a:t>
                      </a:r>
                      <a:r>
                        <a:rPr lang="en-MY" sz="1200" i="1" err="1"/>
                        <a:t>Suhu</a:t>
                      </a:r>
                      <a:r>
                        <a:rPr lang="en-MY" sz="1200" i="1"/>
                        <a:t> Udara Tanah, Serta </a:t>
                      </a:r>
                      <a:r>
                        <a:rPr lang="en-MY" sz="1200" i="1" err="1"/>
                        <a:t>Alterasi</a:t>
                      </a:r>
                      <a:r>
                        <a:rPr lang="en-MY" sz="1200" i="1"/>
                        <a:t> </a:t>
                      </a:r>
                      <a:r>
                        <a:rPr lang="en-MY" sz="1200" i="1" err="1"/>
                        <a:t>Permukaan</a:t>
                      </a:r>
                      <a:r>
                        <a:rPr lang="en-MY" sz="1200" i="1"/>
                        <a:t> </a:t>
                      </a:r>
                      <a:r>
                        <a:rPr lang="en-MY" sz="1200" i="1" err="1"/>
                        <a:t>Untuk</a:t>
                      </a:r>
                      <a:r>
                        <a:rPr lang="en-MY" sz="1200" i="1"/>
                        <a:t> </a:t>
                      </a:r>
                      <a:r>
                        <a:rPr lang="en-MY" sz="1200" i="1" err="1"/>
                        <a:t>Mengetahui</a:t>
                      </a:r>
                      <a:r>
                        <a:rPr lang="en-MY" sz="1200" i="1"/>
                        <a:t> </a:t>
                      </a:r>
                      <a:r>
                        <a:rPr lang="en-MY" sz="1200" i="1" err="1"/>
                        <a:t>Persebaran</a:t>
                      </a:r>
                      <a:r>
                        <a:rPr lang="en-MY" sz="1200" i="1"/>
                        <a:t> Zona </a:t>
                      </a:r>
                      <a:r>
                        <a:rPr lang="en-MY" sz="1200" i="1" err="1"/>
                        <a:t>Panas</a:t>
                      </a:r>
                      <a:r>
                        <a:rPr lang="en-MY" sz="1200" i="1"/>
                        <a:t> di Kawasan </a:t>
                      </a:r>
                      <a:r>
                        <a:rPr lang="en-MY" sz="1200" i="1" err="1"/>
                        <a:t>Kawah</a:t>
                      </a:r>
                      <a:r>
                        <a:rPr lang="en-MY" sz="1200" i="1"/>
                        <a:t> </a:t>
                      </a:r>
                      <a:r>
                        <a:rPr lang="en-MY" sz="1200" i="1" err="1"/>
                        <a:t>Candradimuka</a:t>
                      </a:r>
                      <a:r>
                        <a:rPr lang="en-MY" sz="1200" i="1"/>
                        <a:t> dan </a:t>
                      </a:r>
                      <a:r>
                        <a:rPr lang="en-MY" sz="1200" i="1" err="1"/>
                        <a:t>Sekitarnya</a:t>
                      </a:r>
                      <a:r>
                        <a:rPr lang="en-MY" sz="1200" i="1"/>
                        <a:t>, </a:t>
                      </a:r>
                      <a:r>
                        <a:rPr lang="en-MY" sz="1200" i="1" err="1"/>
                        <a:t>Kecamatan</a:t>
                      </a:r>
                      <a:r>
                        <a:rPr lang="en-MY" sz="1200" i="1"/>
                        <a:t> Batur, </a:t>
                      </a:r>
                      <a:r>
                        <a:rPr lang="en-MY" sz="1200" i="1" err="1"/>
                        <a:t>Kabupaten</a:t>
                      </a:r>
                      <a:r>
                        <a:rPr lang="en-MY" sz="1200" i="1"/>
                        <a:t> </a:t>
                      </a:r>
                      <a:r>
                        <a:rPr lang="en-MY" sz="1200" i="1" err="1"/>
                        <a:t>Banjarnegara</a:t>
                      </a:r>
                      <a:r>
                        <a:rPr lang="en-MY" sz="1200" i="1"/>
                        <a:t> </a:t>
                      </a:r>
                      <a:r>
                        <a:rPr lang="en-MY" sz="1200" i="0"/>
                        <a:t>(</a:t>
                      </a:r>
                      <a:r>
                        <a:rPr lang="en-MY" sz="1200" i="0" err="1"/>
                        <a:t>Payana</a:t>
                      </a:r>
                      <a:r>
                        <a:rPr lang="en-MY" sz="1200" i="0"/>
                        <a:t> and </a:t>
                      </a:r>
                      <a:r>
                        <a:rPr lang="en-MY" sz="1200" i="0" err="1"/>
                        <a:t>Harijoko</a:t>
                      </a:r>
                      <a:r>
                        <a:rPr lang="en-MY" sz="1200" i="0"/>
                        <a:t>, 2016)</a:t>
                      </a:r>
                      <a:endParaRPr lang="en-MY" sz="1200" i="1"/>
                    </a:p>
                  </a:txBody>
                  <a:tcPr/>
                </a:tc>
                <a:tc>
                  <a:txBody>
                    <a:bodyPr/>
                    <a:lstStyle/>
                    <a:p>
                      <a:r>
                        <a:rPr lang="en-MY" sz="1200"/>
                        <a:t>Soil Gas </a:t>
                      </a:r>
                    </a:p>
                    <a:p>
                      <a:r>
                        <a:rPr lang="en-MY" sz="1200"/>
                        <a:t>(Hg and CO</a:t>
                      </a:r>
                      <a:r>
                        <a:rPr lang="en-MY" sz="1200" baseline="-25000"/>
                        <a:t>2</a:t>
                      </a:r>
                      <a:r>
                        <a:rPr lang="en-MY" sz="1200"/>
                        <a:t>)</a:t>
                      </a:r>
                    </a:p>
                  </a:txBody>
                  <a:tcPr/>
                </a:tc>
                <a:extLst>
                  <a:ext uri="{0D108BD9-81ED-4DB2-BD59-A6C34878D82A}">
                    <a16:rowId xmlns:a16="http://schemas.microsoft.com/office/drawing/2014/main" val="952373486"/>
                  </a:ext>
                </a:extLst>
              </a:tr>
              <a:tr h="554573">
                <a:tc>
                  <a:txBody>
                    <a:bodyPr/>
                    <a:lstStyle/>
                    <a:p>
                      <a:pPr algn="ctr"/>
                      <a:r>
                        <a:rPr lang="en-MY" sz="1200"/>
                        <a:t>4.</a:t>
                      </a:r>
                    </a:p>
                  </a:txBody>
                  <a:tcPr/>
                </a:tc>
                <a:tc>
                  <a:txBody>
                    <a:bodyPr/>
                    <a:lstStyle/>
                    <a:p>
                      <a:r>
                        <a:rPr lang="en-MY" sz="1200" i="1" err="1"/>
                        <a:t>Memahami</a:t>
                      </a:r>
                      <a:r>
                        <a:rPr lang="en-MY" sz="1200" i="1"/>
                        <a:t> Gas </a:t>
                      </a:r>
                      <a:r>
                        <a:rPr lang="en-MY" sz="1200" i="1" err="1"/>
                        <a:t>Gunung</a:t>
                      </a:r>
                      <a:r>
                        <a:rPr lang="en-MY" sz="1200" i="1"/>
                        <a:t> </a:t>
                      </a:r>
                      <a:r>
                        <a:rPr lang="en-MY" sz="1200" i="1" err="1"/>
                        <a:t>Api</a:t>
                      </a:r>
                      <a:r>
                        <a:rPr lang="en-MY" sz="1200" i="1"/>
                        <a:t> </a:t>
                      </a:r>
                      <a:r>
                        <a:rPr lang="en-MY" sz="1200"/>
                        <a:t>(</a:t>
                      </a:r>
                      <a:r>
                        <a:rPr lang="en-MY" sz="1200" err="1"/>
                        <a:t>Priatna</a:t>
                      </a:r>
                      <a:r>
                        <a:rPr lang="en-MY" sz="1200"/>
                        <a:t> and </a:t>
                      </a:r>
                      <a:r>
                        <a:rPr lang="en-MY" sz="1200" err="1"/>
                        <a:t>Primulyana</a:t>
                      </a:r>
                      <a:r>
                        <a:rPr lang="en-MY" sz="1200"/>
                        <a:t>, 2021).</a:t>
                      </a:r>
                    </a:p>
                  </a:txBody>
                  <a:tcPr/>
                </a:tc>
                <a:tc>
                  <a:txBody>
                    <a:bodyPr/>
                    <a:lstStyle/>
                    <a:p>
                      <a:r>
                        <a:rPr lang="en-MY" sz="1200" dirty="0"/>
                        <a:t>Gas</a:t>
                      </a:r>
                    </a:p>
                  </a:txBody>
                  <a:tcPr/>
                </a:tc>
                <a:extLst>
                  <a:ext uri="{0D108BD9-81ED-4DB2-BD59-A6C34878D82A}">
                    <a16:rowId xmlns:a16="http://schemas.microsoft.com/office/drawing/2014/main" val="1704220889"/>
                  </a:ext>
                </a:extLst>
              </a:tr>
            </a:tbl>
          </a:graphicData>
        </a:graphic>
      </p:graphicFrame>
      <p:grpSp>
        <p:nvGrpSpPr>
          <p:cNvPr id="19" name="Group 18">
            <a:extLst>
              <a:ext uri="{FF2B5EF4-FFF2-40B4-BE49-F238E27FC236}">
                <a16:creationId xmlns:a16="http://schemas.microsoft.com/office/drawing/2014/main" id="{EAF850D0-6D26-425E-AFB9-672D8BB72C92}"/>
              </a:ext>
            </a:extLst>
          </p:cNvPr>
          <p:cNvGrpSpPr/>
          <p:nvPr/>
        </p:nvGrpSpPr>
        <p:grpSpPr>
          <a:xfrm>
            <a:off x="5759382" y="768712"/>
            <a:ext cx="6165761" cy="5999569"/>
            <a:chOff x="5759382" y="768712"/>
            <a:chExt cx="6165761" cy="5999569"/>
          </a:xfrm>
        </p:grpSpPr>
        <p:grpSp>
          <p:nvGrpSpPr>
            <p:cNvPr id="3" name="Group 2">
              <a:extLst>
                <a:ext uri="{FF2B5EF4-FFF2-40B4-BE49-F238E27FC236}">
                  <a16:creationId xmlns:a16="http://schemas.microsoft.com/office/drawing/2014/main" id="{22CB1721-824D-450B-BF6A-1D2E801788F4}"/>
                </a:ext>
              </a:extLst>
            </p:cNvPr>
            <p:cNvGrpSpPr/>
            <p:nvPr/>
          </p:nvGrpSpPr>
          <p:grpSpPr>
            <a:xfrm>
              <a:off x="5759382" y="768712"/>
              <a:ext cx="6165761" cy="5999569"/>
              <a:chOff x="5759382" y="768712"/>
              <a:chExt cx="6165761" cy="5999569"/>
            </a:xfrm>
          </p:grpSpPr>
          <p:pic>
            <p:nvPicPr>
              <p:cNvPr id="6" name="Picture 5">
                <a:extLst>
                  <a:ext uri="{FF2B5EF4-FFF2-40B4-BE49-F238E27FC236}">
                    <a16:creationId xmlns:a16="http://schemas.microsoft.com/office/drawing/2014/main" id="{34691686-314C-4F45-A311-3EC55242E7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59382" y="768712"/>
                <a:ext cx="6165761" cy="5999569"/>
              </a:xfrm>
              <a:prstGeom prst="rect">
                <a:avLst/>
              </a:prstGeom>
              <a:ln>
                <a:noFill/>
              </a:ln>
            </p:spPr>
          </p:pic>
          <p:sp>
            <p:nvSpPr>
              <p:cNvPr id="11" name="Rectangle 10">
                <a:extLst>
                  <a:ext uri="{FF2B5EF4-FFF2-40B4-BE49-F238E27FC236}">
                    <a16:creationId xmlns:a16="http://schemas.microsoft.com/office/drawing/2014/main" id="{5652CC4A-223B-485F-BC56-7AA4E5C9060C}"/>
                  </a:ext>
                </a:extLst>
              </p:cNvPr>
              <p:cNvSpPr/>
              <p:nvPr/>
            </p:nvSpPr>
            <p:spPr>
              <a:xfrm>
                <a:off x="6520908" y="1235089"/>
                <a:ext cx="772037" cy="478466"/>
              </a:xfrm>
              <a:prstGeom prst="rect">
                <a:avLst/>
              </a:prstGeom>
              <a:solidFill>
                <a:srgbClr val="FFFFFF">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b="1" err="1">
                    <a:solidFill>
                      <a:schemeClr val="tx1"/>
                    </a:solidFill>
                  </a:rPr>
                  <a:t>Sidongkal</a:t>
                </a:r>
                <a:endParaRPr lang="en-MY" sz="1000" b="1">
                  <a:solidFill>
                    <a:schemeClr val="tx1"/>
                  </a:solidFill>
                </a:endParaRPr>
              </a:p>
              <a:p>
                <a:pPr algn="ctr"/>
                <a:r>
                  <a:rPr lang="en-MY" sz="900" i="1" err="1">
                    <a:solidFill>
                      <a:schemeClr val="tx1"/>
                    </a:solidFill>
                  </a:rPr>
                  <a:t>Kaipohan</a:t>
                </a:r>
                <a:endParaRPr lang="en-MY" sz="900" i="1">
                  <a:solidFill>
                    <a:schemeClr val="tx1"/>
                  </a:solidFill>
                </a:endParaRPr>
              </a:p>
              <a:p>
                <a:pPr algn="ctr"/>
                <a:r>
                  <a:rPr lang="en-MY" sz="900">
                    <a:solidFill>
                      <a:schemeClr val="tx1"/>
                    </a:solidFill>
                  </a:rPr>
                  <a:t>T: 20.7°C</a:t>
                </a:r>
              </a:p>
            </p:txBody>
          </p:sp>
          <p:sp>
            <p:nvSpPr>
              <p:cNvPr id="12" name="Rectangle 11">
                <a:extLst>
                  <a:ext uri="{FF2B5EF4-FFF2-40B4-BE49-F238E27FC236}">
                    <a16:creationId xmlns:a16="http://schemas.microsoft.com/office/drawing/2014/main" id="{2E7F5647-CE94-427F-AB42-1A7336EF8FE3}"/>
                  </a:ext>
                </a:extLst>
              </p:cNvPr>
              <p:cNvSpPr/>
              <p:nvPr/>
            </p:nvSpPr>
            <p:spPr>
              <a:xfrm>
                <a:off x="6520907" y="1782108"/>
                <a:ext cx="772037" cy="478466"/>
              </a:xfrm>
              <a:prstGeom prst="rect">
                <a:avLst/>
              </a:prstGeom>
              <a:solidFill>
                <a:srgbClr val="FFFFFF">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b="1" err="1">
                    <a:solidFill>
                      <a:schemeClr val="tx1"/>
                    </a:solidFill>
                  </a:rPr>
                  <a:t>Wanapria</a:t>
                </a:r>
                <a:endParaRPr lang="en-MY" sz="1000" b="1">
                  <a:solidFill>
                    <a:schemeClr val="tx1"/>
                  </a:solidFill>
                </a:endParaRPr>
              </a:p>
              <a:p>
                <a:pPr algn="ctr"/>
                <a:r>
                  <a:rPr lang="en-MY" sz="900" i="1" err="1">
                    <a:solidFill>
                      <a:schemeClr val="tx1"/>
                    </a:solidFill>
                  </a:rPr>
                  <a:t>Kaipohan</a:t>
                </a:r>
                <a:endParaRPr lang="en-MY" sz="900" i="1">
                  <a:solidFill>
                    <a:schemeClr val="tx1"/>
                  </a:solidFill>
                </a:endParaRPr>
              </a:p>
              <a:p>
                <a:pPr algn="ctr"/>
                <a:r>
                  <a:rPr lang="en-MY" sz="900">
                    <a:solidFill>
                      <a:schemeClr val="tx1"/>
                    </a:solidFill>
                  </a:rPr>
                  <a:t>T: 18.1°C</a:t>
                </a:r>
              </a:p>
            </p:txBody>
          </p:sp>
          <p:sp>
            <p:nvSpPr>
              <p:cNvPr id="13" name="TextBox 12">
                <a:extLst>
                  <a:ext uri="{FF2B5EF4-FFF2-40B4-BE49-F238E27FC236}">
                    <a16:creationId xmlns:a16="http://schemas.microsoft.com/office/drawing/2014/main" id="{C26FCBFD-7177-4CC1-AC0B-E1BF92EBCAC5}"/>
                  </a:ext>
                </a:extLst>
              </p:cNvPr>
              <p:cNvSpPr txBox="1"/>
              <p:nvPr/>
            </p:nvSpPr>
            <p:spPr>
              <a:xfrm>
                <a:off x="5928742" y="4104934"/>
                <a:ext cx="1006587" cy="1215717"/>
              </a:xfrm>
              <a:prstGeom prst="rect">
                <a:avLst/>
              </a:prstGeom>
              <a:solidFill>
                <a:srgbClr val="FFFFFF">
                  <a:alpha val="80000"/>
                </a:srgbClr>
              </a:solidFill>
              <a:ln>
                <a:solidFill>
                  <a:srgbClr val="FFFF00"/>
                </a:solid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100"/>
                </a:lvl1pPr>
              </a:lstStyle>
              <a:p>
                <a:r>
                  <a:rPr lang="en-US" sz="1000" b="1" err="1"/>
                  <a:t>Wanapria</a:t>
                </a:r>
                <a:endParaRPr lang="en-US" sz="1000" b="1"/>
              </a:p>
              <a:p>
                <a:pPr algn="l"/>
                <a:r>
                  <a:rPr lang="en-US" sz="900" i="1"/>
                  <a:t>Cold Spring – SO</a:t>
                </a:r>
                <a:r>
                  <a:rPr lang="en-US" sz="900" i="1" baseline="-25000"/>
                  <a:t>4</a:t>
                </a:r>
              </a:p>
              <a:p>
                <a:pPr algn="l"/>
                <a:r>
                  <a:rPr lang="en-US" sz="900"/>
                  <a:t>T 18.7</a:t>
                </a:r>
                <a:r>
                  <a:rPr lang="en-MY" sz="900">
                    <a:solidFill>
                      <a:schemeClr val="tx1"/>
                    </a:solidFill>
                  </a:rPr>
                  <a:t> °C</a:t>
                </a:r>
                <a:endParaRPr lang="en-US" sz="900"/>
              </a:p>
              <a:p>
                <a:pPr algn="l"/>
                <a:r>
                  <a:rPr lang="en-US" sz="900"/>
                  <a:t>pH 4.62</a:t>
                </a:r>
              </a:p>
              <a:p>
                <a:pPr algn="l"/>
                <a:r>
                  <a:rPr lang="en-US" sz="900"/>
                  <a:t>Cl: 2.62 mg/L</a:t>
                </a:r>
              </a:p>
              <a:p>
                <a:pPr algn="l"/>
                <a:r>
                  <a:rPr lang="en-US" sz="900"/>
                  <a:t>SO</a:t>
                </a:r>
                <a:r>
                  <a:rPr lang="en-US" sz="900" baseline="-25000"/>
                  <a:t>4</a:t>
                </a:r>
                <a:r>
                  <a:rPr lang="en-US" sz="900"/>
                  <a:t>: 26 mg/L</a:t>
                </a:r>
              </a:p>
              <a:p>
                <a:pPr algn="l"/>
                <a:r>
                  <a:rPr lang="en-US" sz="900"/>
                  <a:t>HCO</a:t>
                </a:r>
                <a:r>
                  <a:rPr lang="en-US" sz="900" baseline="-25000"/>
                  <a:t>3</a:t>
                </a:r>
                <a:r>
                  <a:rPr lang="en-US" sz="900"/>
                  <a:t>: 0 mg/L</a:t>
                </a:r>
              </a:p>
              <a:p>
                <a:pPr algn="l"/>
                <a:r>
                  <a:rPr lang="en-US" sz="900"/>
                  <a:t>Flowrate: 2-3 L/s</a:t>
                </a:r>
                <a:endParaRPr lang="en-GB" sz="900"/>
              </a:p>
            </p:txBody>
          </p:sp>
          <p:sp>
            <p:nvSpPr>
              <p:cNvPr id="14" name="Rectangle 13">
                <a:extLst>
                  <a:ext uri="{FF2B5EF4-FFF2-40B4-BE49-F238E27FC236}">
                    <a16:creationId xmlns:a16="http://schemas.microsoft.com/office/drawing/2014/main" id="{3EFB7F3C-F95E-4040-95CC-84C38E1F83B6}"/>
                  </a:ext>
                </a:extLst>
              </p:cNvPr>
              <p:cNvSpPr/>
              <p:nvPr/>
            </p:nvSpPr>
            <p:spPr>
              <a:xfrm>
                <a:off x="8999552" y="4993860"/>
                <a:ext cx="955645" cy="478466"/>
              </a:xfrm>
              <a:prstGeom prst="rect">
                <a:avLst/>
              </a:prstGeom>
              <a:solidFill>
                <a:srgbClr val="FFFFFF">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b="1" err="1">
                    <a:solidFill>
                      <a:schemeClr val="tx1"/>
                    </a:solidFill>
                  </a:rPr>
                  <a:t>Sinila</a:t>
                </a:r>
                <a:r>
                  <a:rPr lang="en-MY" sz="1000" b="1">
                    <a:solidFill>
                      <a:schemeClr val="tx1"/>
                    </a:solidFill>
                  </a:rPr>
                  <a:t> 1&amp;2</a:t>
                </a:r>
              </a:p>
              <a:p>
                <a:pPr algn="ctr"/>
                <a:r>
                  <a:rPr lang="en-MY" sz="900" i="1">
                    <a:solidFill>
                      <a:schemeClr val="tx1"/>
                    </a:solidFill>
                  </a:rPr>
                  <a:t>Fumarole</a:t>
                </a:r>
              </a:p>
              <a:p>
                <a:pPr algn="ctr"/>
                <a:r>
                  <a:rPr lang="en-MY" sz="900">
                    <a:solidFill>
                      <a:schemeClr val="tx1"/>
                    </a:solidFill>
                  </a:rPr>
                  <a:t>T: 73.5 - 83.2°C</a:t>
                </a:r>
              </a:p>
            </p:txBody>
          </p:sp>
          <p:sp>
            <p:nvSpPr>
              <p:cNvPr id="16" name="Rectangle 15">
                <a:extLst>
                  <a:ext uri="{FF2B5EF4-FFF2-40B4-BE49-F238E27FC236}">
                    <a16:creationId xmlns:a16="http://schemas.microsoft.com/office/drawing/2014/main" id="{A17DC9C9-CAC5-482F-86F1-C548603AA7CA}"/>
                  </a:ext>
                </a:extLst>
              </p:cNvPr>
              <p:cNvSpPr/>
              <p:nvPr/>
            </p:nvSpPr>
            <p:spPr>
              <a:xfrm>
                <a:off x="10067571" y="4849642"/>
                <a:ext cx="1088994" cy="630602"/>
              </a:xfrm>
              <a:prstGeom prst="rect">
                <a:avLst/>
              </a:prstGeom>
              <a:solidFill>
                <a:srgbClr val="FFFFFF">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b="1" err="1">
                    <a:solidFill>
                      <a:schemeClr val="tx1"/>
                    </a:solidFill>
                  </a:rPr>
                  <a:t>Candradimuka</a:t>
                </a:r>
                <a:r>
                  <a:rPr lang="en-MY" sz="1000" b="1">
                    <a:solidFill>
                      <a:schemeClr val="tx1"/>
                    </a:solidFill>
                  </a:rPr>
                  <a:t> </a:t>
                </a:r>
              </a:p>
              <a:p>
                <a:pPr algn="ctr"/>
                <a:r>
                  <a:rPr lang="en-MY" sz="1000" b="1">
                    <a:solidFill>
                      <a:schemeClr val="tx1"/>
                    </a:solidFill>
                  </a:rPr>
                  <a:t>1, 2 &amp; 3</a:t>
                </a:r>
              </a:p>
              <a:p>
                <a:pPr algn="ctr"/>
                <a:r>
                  <a:rPr lang="en-MY" sz="900" i="1">
                    <a:solidFill>
                      <a:schemeClr val="tx1"/>
                    </a:solidFill>
                  </a:rPr>
                  <a:t>Fumarole</a:t>
                </a:r>
              </a:p>
              <a:p>
                <a:pPr algn="ctr"/>
                <a:r>
                  <a:rPr lang="en-MY" sz="900">
                    <a:solidFill>
                      <a:schemeClr val="tx1"/>
                    </a:solidFill>
                  </a:rPr>
                  <a:t>T: 92 – 92.72°C</a:t>
                </a:r>
              </a:p>
            </p:txBody>
          </p:sp>
          <p:sp>
            <p:nvSpPr>
              <p:cNvPr id="17" name="Rectangle 16">
                <a:extLst>
                  <a:ext uri="{FF2B5EF4-FFF2-40B4-BE49-F238E27FC236}">
                    <a16:creationId xmlns:a16="http://schemas.microsoft.com/office/drawing/2014/main" id="{A8B247EF-0203-4CE9-B550-7AC38DAFADA8}"/>
                  </a:ext>
                </a:extLst>
              </p:cNvPr>
              <p:cNvSpPr/>
              <p:nvPr/>
            </p:nvSpPr>
            <p:spPr>
              <a:xfrm>
                <a:off x="10542869" y="2315506"/>
                <a:ext cx="1227393" cy="1371136"/>
              </a:xfrm>
              <a:prstGeom prst="rect">
                <a:avLst/>
              </a:prstGeom>
              <a:solidFill>
                <a:srgbClr val="FFFFFF">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b="1" err="1">
                    <a:solidFill>
                      <a:schemeClr val="tx1"/>
                    </a:solidFill>
                  </a:rPr>
                  <a:t>Candradimuka</a:t>
                </a:r>
                <a:r>
                  <a:rPr lang="en-MY" sz="1000" b="1">
                    <a:solidFill>
                      <a:schemeClr val="tx1"/>
                    </a:solidFill>
                  </a:rPr>
                  <a:t> </a:t>
                </a:r>
              </a:p>
              <a:p>
                <a:pPr algn="ctr"/>
                <a:r>
                  <a:rPr lang="en-MY" sz="1000" b="1">
                    <a:solidFill>
                      <a:schemeClr val="tx1"/>
                    </a:solidFill>
                  </a:rPr>
                  <a:t>1, 2 &amp; 3</a:t>
                </a:r>
              </a:p>
              <a:p>
                <a:pPr algn="l"/>
                <a:r>
                  <a:rPr lang="en-US" sz="900" i="1">
                    <a:solidFill>
                      <a:schemeClr val="tx1"/>
                    </a:solidFill>
                  </a:rPr>
                  <a:t>Hot Springs – SO</a:t>
                </a:r>
                <a:r>
                  <a:rPr lang="en-US" sz="900" i="1" baseline="-25000">
                    <a:solidFill>
                      <a:schemeClr val="tx1"/>
                    </a:solidFill>
                  </a:rPr>
                  <a:t>4</a:t>
                </a:r>
              </a:p>
              <a:p>
                <a:pPr algn="l"/>
                <a:r>
                  <a:rPr lang="en-US" sz="900">
                    <a:solidFill>
                      <a:schemeClr val="tx1"/>
                    </a:solidFill>
                  </a:rPr>
                  <a:t>T 70 - 92.4 </a:t>
                </a:r>
                <a:r>
                  <a:rPr lang="en-MY" sz="900">
                    <a:solidFill>
                      <a:schemeClr val="tx1"/>
                    </a:solidFill>
                  </a:rPr>
                  <a:t>°C</a:t>
                </a:r>
                <a:endParaRPr lang="en-US" sz="900">
                  <a:solidFill>
                    <a:schemeClr val="tx1"/>
                  </a:solidFill>
                </a:endParaRPr>
              </a:p>
              <a:p>
                <a:pPr algn="l"/>
                <a:r>
                  <a:rPr lang="en-US" sz="900">
                    <a:solidFill>
                      <a:schemeClr val="tx1"/>
                    </a:solidFill>
                  </a:rPr>
                  <a:t>pH 5.75 - 6.8</a:t>
                </a:r>
              </a:p>
              <a:p>
                <a:pPr algn="l"/>
                <a:r>
                  <a:rPr lang="en-US" sz="900">
                    <a:solidFill>
                      <a:schemeClr val="tx1"/>
                    </a:solidFill>
                  </a:rPr>
                  <a:t>Cl: 2.35 - 3.99 mg/L</a:t>
                </a:r>
              </a:p>
              <a:p>
                <a:pPr algn="l"/>
                <a:r>
                  <a:rPr lang="en-US" sz="900">
                    <a:solidFill>
                      <a:schemeClr val="tx1"/>
                    </a:solidFill>
                  </a:rPr>
                  <a:t>SO</a:t>
                </a:r>
                <a:r>
                  <a:rPr lang="en-US" sz="900" baseline="-25000">
                    <a:solidFill>
                      <a:schemeClr val="tx1"/>
                    </a:solidFill>
                  </a:rPr>
                  <a:t>4</a:t>
                </a:r>
                <a:r>
                  <a:rPr lang="en-US" sz="900">
                    <a:solidFill>
                      <a:schemeClr val="tx1"/>
                    </a:solidFill>
                  </a:rPr>
                  <a:t>: 90.7 - 145 mg/L</a:t>
                </a:r>
              </a:p>
              <a:p>
                <a:pPr algn="l"/>
                <a:r>
                  <a:rPr lang="en-US" sz="900">
                    <a:solidFill>
                      <a:schemeClr val="tx1"/>
                    </a:solidFill>
                  </a:rPr>
                  <a:t>HCO</a:t>
                </a:r>
                <a:r>
                  <a:rPr lang="en-US" sz="900" baseline="-25000">
                    <a:solidFill>
                      <a:schemeClr val="tx1"/>
                    </a:solidFill>
                  </a:rPr>
                  <a:t>3</a:t>
                </a:r>
                <a:r>
                  <a:rPr lang="en-US" sz="900">
                    <a:solidFill>
                      <a:schemeClr val="tx1"/>
                    </a:solidFill>
                  </a:rPr>
                  <a:t>: 54 - 72,7 mg/L</a:t>
                </a:r>
              </a:p>
              <a:p>
                <a:pPr algn="l"/>
                <a:r>
                  <a:rPr lang="en-US" sz="900">
                    <a:solidFill>
                      <a:schemeClr val="tx1"/>
                    </a:solidFill>
                  </a:rPr>
                  <a:t>Flowrate: 1 - 2 L/s</a:t>
                </a:r>
                <a:endParaRPr lang="en-GB" sz="900">
                  <a:solidFill>
                    <a:schemeClr val="tx1"/>
                  </a:solidFill>
                </a:endParaRPr>
              </a:p>
            </p:txBody>
          </p:sp>
          <p:grpSp>
            <p:nvGrpSpPr>
              <p:cNvPr id="62" name="Group 61">
                <a:extLst>
                  <a:ext uri="{FF2B5EF4-FFF2-40B4-BE49-F238E27FC236}">
                    <a16:creationId xmlns:a16="http://schemas.microsoft.com/office/drawing/2014/main" id="{321A5ED2-7A01-4ECC-A8FF-FD6CC7A2DB0B}"/>
                  </a:ext>
                </a:extLst>
              </p:cNvPr>
              <p:cNvGrpSpPr/>
              <p:nvPr/>
            </p:nvGrpSpPr>
            <p:grpSpPr>
              <a:xfrm>
                <a:off x="6935329" y="1537349"/>
                <a:ext cx="4221236" cy="3456511"/>
                <a:chOff x="6935329" y="1466850"/>
                <a:chExt cx="4221236" cy="3456511"/>
              </a:xfrm>
            </p:grpSpPr>
            <p:cxnSp>
              <p:nvCxnSpPr>
                <p:cNvPr id="33" name="Straight Connector 32">
                  <a:extLst>
                    <a:ext uri="{FF2B5EF4-FFF2-40B4-BE49-F238E27FC236}">
                      <a16:creationId xmlns:a16="http://schemas.microsoft.com/office/drawing/2014/main" id="{0ED8DB5E-C626-4775-BF97-C87A6B59C63D}"/>
                    </a:ext>
                  </a:extLst>
                </p:cNvPr>
                <p:cNvCxnSpPr>
                  <a:cxnSpLocks/>
                  <a:stCxn id="13" idx="3"/>
                </p:cNvCxnSpPr>
                <p:nvPr/>
              </p:nvCxnSpPr>
              <p:spPr>
                <a:xfrm>
                  <a:off x="6935329" y="4642294"/>
                  <a:ext cx="386641" cy="1249"/>
                </a:xfrm>
                <a:prstGeom prst="line">
                  <a:avLst/>
                </a:prstGeom>
                <a:ln>
                  <a:solidFill>
                    <a:srgbClr val="FFFF00"/>
                  </a:solidFill>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08C9049-307F-45C9-87CC-A15D8A2FF5DF}"/>
                    </a:ext>
                  </a:extLst>
                </p:cNvPr>
                <p:cNvCxnSpPr>
                  <a:cxnSpLocks/>
                </p:cNvCxnSpPr>
                <p:nvPr/>
              </p:nvCxnSpPr>
              <p:spPr>
                <a:xfrm flipH="1">
                  <a:off x="9477375" y="3686642"/>
                  <a:ext cx="1679190" cy="1481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E8AB966-45AD-4DFF-9AB5-7C74752984B4}"/>
                    </a:ext>
                  </a:extLst>
                </p:cNvPr>
                <p:cNvCxnSpPr>
                  <a:cxnSpLocks/>
                  <a:stCxn id="16" idx="0"/>
                </p:cNvCxnSpPr>
                <p:nvPr/>
              </p:nvCxnSpPr>
              <p:spPr>
                <a:xfrm flipH="1" flipV="1">
                  <a:off x="9501186" y="4074781"/>
                  <a:ext cx="1110882" cy="704362"/>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71AC7438-5F0C-44D9-A69F-F51A75386218}"/>
                    </a:ext>
                  </a:extLst>
                </p:cNvPr>
                <p:cNvCxnSpPr>
                  <a:cxnSpLocks/>
                  <a:stCxn id="14" idx="0"/>
                </p:cNvCxnSpPr>
                <p:nvPr/>
              </p:nvCxnSpPr>
              <p:spPr>
                <a:xfrm flipH="1" flipV="1">
                  <a:off x="9255760" y="4273097"/>
                  <a:ext cx="221615" cy="650264"/>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sp>
              <p:nvSpPr>
                <p:cNvPr id="61" name="Freeform: Shape 60">
                  <a:extLst>
                    <a:ext uri="{FF2B5EF4-FFF2-40B4-BE49-F238E27FC236}">
                      <a16:creationId xmlns:a16="http://schemas.microsoft.com/office/drawing/2014/main" id="{9BF83DBB-D3CE-4259-905D-54CCA0141F81}"/>
                    </a:ext>
                  </a:extLst>
                </p:cNvPr>
                <p:cNvSpPr/>
                <p:nvPr/>
              </p:nvSpPr>
              <p:spPr>
                <a:xfrm>
                  <a:off x="7291387" y="1466850"/>
                  <a:ext cx="910712" cy="1197284"/>
                </a:xfrm>
                <a:custGeom>
                  <a:avLst/>
                  <a:gdLst>
                    <a:gd name="connsiteX0" fmla="*/ 0 w 1104900"/>
                    <a:gd name="connsiteY0" fmla="*/ 0 h 1695450"/>
                    <a:gd name="connsiteX1" fmla="*/ 1104900 w 1104900"/>
                    <a:gd name="connsiteY1" fmla="*/ 1695450 h 1695450"/>
                    <a:gd name="connsiteX2" fmla="*/ 1104900 w 1104900"/>
                    <a:gd name="connsiteY2" fmla="*/ 1695450 h 1695450"/>
                    <a:gd name="connsiteX0" fmla="*/ 0 w 1104900"/>
                    <a:gd name="connsiteY0" fmla="*/ 0 h 1695450"/>
                    <a:gd name="connsiteX1" fmla="*/ 590550 w 1104900"/>
                    <a:gd name="connsiteY1" fmla="*/ 71438 h 1695450"/>
                    <a:gd name="connsiteX2" fmla="*/ 1104900 w 1104900"/>
                    <a:gd name="connsiteY2" fmla="*/ 1695450 h 1695450"/>
                    <a:gd name="connsiteX3" fmla="*/ 1104900 w 1104900"/>
                    <a:gd name="connsiteY3" fmla="*/ 1695450 h 1695450"/>
                    <a:gd name="connsiteX0" fmla="*/ 0 w 1104900"/>
                    <a:gd name="connsiteY0" fmla="*/ 61073 h 1756523"/>
                    <a:gd name="connsiteX1" fmla="*/ 590550 w 1104900"/>
                    <a:gd name="connsiteY1" fmla="*/ 132511 h 1756523"/>
                    <a:gd name="connsiteX2" fmla="*/ 1104900 w 1104900"/>
                    <a:gd name="connsiteY2" fmla="*/ 1756523 h 1756523"/>
                    <a:gd name="connsiteX3" fmla="*/ 1104900 w 1104900"/>
                    <a:gd name="connsiteY3" fmla="*/ 1756523 h 1756523"/>
                    <a:gd name="connsiteX0" fmla="*/ 0 w 1104900"/>
                    <a:gd name="connsiteY0" fmla="*/ 61073 h 1756523"/>
                    <a:gd name="connsiteX1" fmla="*/ 590550 w 1104900"/>
                    <a:gd name="connsiteY1" fmla="*/ 132511 h 1756523"/>
                    <a:gd name="connsiteX2" fmla="*/ 1104900 w 1104900"/>
                    <a:gd name="connsiteY2" fmla="*/ 1756523 h 1756523"/>
                    <a:gd name="connsiteX3" fmla="*/ 1104900 w 1104900"/>
                    <a:gd name="connsiteY3" fmla="*/ 1756523 h 1756523"/>
                    <a:gd name="connsiteX0" fmla="*/ 0 w 1104900"/>
                    <a:gd name="connsiteY0" fmla="*/ 91786 h 1787236"/>
                    <a:gd name="connsiteX1" fmla="*/ 590550 w 1104900"/>
                    <a:gd name="connsiteY1" fmla="*/ 163224 h 1787236"/>
                    <a:gd name="connsiteX2" fmla="*/ 1104900 w 1104900"/>
                    <a:gd name="connsiteY2" fmla="*/ 1787236 h 1787236"/>
                    <a:gd name="connsiteX3" fmla="*/ 1104900 w 1104900"/>
                    <a:gd name="connsiteY3" fmla="*/ 1787236 h 1787236"/>
                    <a:gd name="connsiteX0" fmla="*/ 0 w 1104900"/>
                    <a:gd name="connsiteY0" fmla="*/ 0 h 1695450"/>
                    <a:gd name="connsiteX1" fmla="*/ 590550 w 1104900"/>
                    <a:gd name="connsiteY1" fmla="*/ 71438 h 1695450"/>
                    <a:gd name="connsiteX2" fmla="*/ 1104900 w 1104900"/>
                    <a:gd name="connsiteY2" fmla="*/ 1695450 h 1695450"/>
                    <a:gd name="connsiteX3" fmla="*/ 1104900 w 1104900"/>
                    <a:gd name="connsiteY3" fmla="*/ 1695450 h 1695450"/>
                    <a:gd name="connsiteX0" fmla="*/ 0 w 1104900"/>
                    <a:gd name="connsiteY0" fmla="*/ 0 h 1695450"/>
                    <a:gd name="connsiteX1" fmla="*/ 590550 w 1104900"/>
                    <a:gd name="connsiteY1" fmla="*/ 71438 h 1695450"/>
                    <a:gd name="connsiteX2" fmla="*/ 1104900 w 1104900"/>
                    <a:gd name="connsiteY2" fmla="*/ 1695450 h 1695450"/>
                    <a:gd name="connsiteX3" fmla="*/ 1104900 w 1104900"/>
                    <a:gd name="connsiteY3" fmla="*/ 1695450 h 1695450"/>
                    <a:gd name="connsiteX0" fmla="*/ 0 w 1104900"/>
                    <a:gd name="connsiteY0" fmla="*/ 0 h 1695450"/>
                    <a:gd name="connsiteX1" fmla="*/ 614363 w 1104900"/>
                    <a:gd name="connsiteY1" fmla="*/ 9525 h 1695450"/>
                    <a:gd name="connsiteX2" fmla="*/ 1104900 w 1104900"/>
                    <a:gd name="connsiteY2" fmla="*/ 1695450 h 1695450"/>
                    <a:gd name="connsiteX3" fmla="*/ 1104900 w 1104900"/>
                    <a:gd name="connsiteY3" fmla="*/ 1695450 h 1695450"/>
                    <a:gd name="connsiteX0" fmla="*/ 0 w 1104900"/>
                    <a:gd name="connsiteY0" fmla="*/ 0 h 1695450"/>
                    <a:gd name="connsiteX1" fmla="*/ 614363 w 1104900"/>
                    <a:gd name="connsiteY1" fmla="*/ 9525 h 1695450"/>
                    <a:gd name="connsiteX2" fmla="*/ 904875 w 1104900"/>
                    <a:gd name="connsiteY2" fmla="*/ 1042989 h 1695450"/>
                    <a:gd name="connsiteX3" fmla="*/ 1104900 w 1104900"/>
                    <a:gd name="connsiteY3" fmla="*/ 1695450 h 1695450"/>
                    <a:gd name="connsiteX4" fmla="*/ 1104900 w 1104900"/>
                    <a:gd name="connsiteY4" fmla="*/ 1695450 h 1695450"/>
                    <a:gd name="connsiteX0" fmla="*/ 0 w 1104900"/>
                    <a:gd name="connsiteY0" fmla="*/ 108332 h 1810715"/>
                    <a:gd name="connsiteX1" fmla="*/ 614363 w 1104900"/>
                    <a:gd name="connsiteY1" fmla="*/ 117857 h 1810715"/>
                    <a:gd name="connsiteX2" fmla="*/ 685800 w 1104900"/>
                    <a:gd name="connsiteY2" fmla="*/ 1675196 h 1810715"/>
                    <a:gd name="connsiteX3" fmla="*/ 1104900 w 1104900"/>
                    <a:gd name="connsiteY3" fmla="*/ 1803782 h 1810715"/>
                    <a:gd name="connsiteX4" fmla="*/ 1104900 w 1104900"/>
                    <a:gd name="connsiteY4" fmla="*/ 1803782 h 1810715"/>
                    <a:gd name="connsiteX0" fmla="*/ 0 w 1104900"/>
                    <a:gd name="connsiteY0" fmla="*/ 108332 h 1810715"/>
                    <a:gd name="connsiteX1" fmla="*/ 614363 w 1104900"/>
                    <a:gd name="connsiteY1" fmla="*/ 117857 h 1810715"/>
                    <a:gd name="connsiteX2" fmla="*/ 685800 w 1104900"/>
                    <a:gd name="connsiteY2" fmla="*/ 1675196 h 1810715"/>
                    <a:gd name="connsiteX3" fmla="*/ 1104900 w 1104900"/>
                    <a:gd name="connsiteY3" fmla="*/ 1803782 h 1810715"/>
                    <a:gd name="connsiteX4" fmla="*/ 1104900 w 1104900"/>
                    <a:gd name="connsiteY4" fmla="*/ 1803782 h 1810715"/>
                    <a:gd name="connsiteX0" fmla="*/ 0 w 1104900"/>
                    <a:gd name="connsiteY0" fmla="*/ 108332 h 1803782"/>
                    <a:gd name="connsiteX1" fmla="*/ 614363 w 1104900"/>
                    <a:gd name="connsiteY1" fmla="*/ 117857 h 1803782"/>
                    <a:gd name="connsiteX2" fmla="*/ 685800 w 1104900"/>
                    <a:gd name="connsiteY2" fmla="*/ 1675196 h 1803782"/>
                    <a:gd name="connsiteX3" fmla="*/ 1104900 w 1104900"/>
                    <a:gd name="connsiteY3" fmla="*/ 1803782 h 1803782"/>
                    <a:gd name="connsiteX4" fmla="*/ 1104900 w 1104900"/>
                    <a:gd name="connsiteY4" fmla="*/ 1803782 h 1803782"/>
                    <a:gd name="connsiteX0" fmla="*/ 0 w 1104900"/>
                    <a:gd name="connsiteY0" fmla="*/ 108332 h 1803782"/>
                    <a:gd name="connsiteX1" fmla="*/ 614363 w 1104900"/>
                    <a:gd name="connsiteY1" fmla="*/ 117857 h 1803782"/>
                    <a:gd name="connsiteX2" fmla="*/ 685800 w 1104900"/>
                    <a:gd name="connsiteY2" fmla="*/ 1675196 h 1803782"/>
                    <a:gd name="connsiteX3" fmla="*/ 1104900 w 1104900"/>
                    <a:gd name="connsiteY3" fmla="*/ 1803782 h 1803782"/>
                    <a:gd name="connsiteX4" fmla="*/ 1104900 w 1104900"/>
                    <a:gd name="connsiteY4" fmla="*/ 1803782 h 1803782"/>
                    <a:gd name="connsiteX0" fmla="*/ 0 w 1104900"/>
                    <a:gd name="connsiteY0" fmla="*/ 927 h 1696377"/>
                    <a:gd name="connsiteX1" fmla="*/ 614363 w 1104900"/>
                    <a:gd name="connsiteY1" fmla="*/ 10452 h 1696377"/>
                    <a:gd name="connsiteX2" fmla="*/ 685800 w 1104900"/>
                    <a:gd name="connsiteY2" fmla="*/ 1567791 h 1696377"/>
                    <a:gd name="connsiteX3" fmla="*/ 1104900 w 1104900"/>
                    <a:gd name="connsiteY3" fmla="*/ 1696377 h 1696377"/>
                    <a:gd name="connsiteX4" fmla="*/ 1104900 w 1104900"/>
                    <a:gd name="connsiteY4" fmla="*/ 1696377 h 1696377"/>
                    <a:gd name="connsiteX0" fmla="*/ 0 w 1104900"/>
                    <a:gd name="connsiteY0" fmla="*/ 0 h 1695450"/>
                    <a:gd name="connsiteX1" fmla="*/ 614363 w 1104900"/>
                    <a:gd name="connsiteY1" fmla="*/ 9525 h 1695450"/>
                    <a:gd name="connsiteX2" fmla="*/ 685800 w 1104900"/>
                    <a:gd name="connsiteY2" fmla="*/ 1566864 h 1695450"/>
                    <a:gd name="connsiteX3" fmla="*/ 1104900 w 1104900"/>
                    <a:gd name="connsiteY3" fmla="*/ 1695450 h 1695450"/>
                    <a:gd name="connsiteX4" fmla="*/ 1104900 w 1104900"/>
                    <a:gd name="connsiteY4" fmla="*/ 1695450 h 1695450"/>
                    <a:gd name="connsiteX0" fmla="*/ 0 w 1104900"/>
                    <a:gd name="connsiteY0" fmla="*/ 119618 h 1839259"/>
                    <a:gd name="connsiteX1" fmla="*/ 614363 w 1104900"/>
                    <a:gd name="connsiteY1" fmla="*/ 129143 h 1839259"/>
                    <a:gd name="connsiteX2" fmla="*/ 614362 w 1104900"/>
                    <a:gd name="connsiteY2" fmla="*/ 1838882 h 1839259"/>
                    <a:gd name="connsiteX3" fmla="*/ 1104900 w 1104900"/>
                    <a:gd name="connsiteY3" fmla="*/ 1815068 h 1839259"/>
                    <a:gd name="connsiteX4" fmla="*/ 1104900 w 1104900"/>
                    <a:gd name="connsiteY4" fmla="*/ 1815068 h 1839259"/>
                    <a:gd name="connsiteX0" fmla="*/ 0 w 1104900"/>
                    <a:gd name="connsiteY0" fmla="*/ 0 h 1719641"/>
                    <a:gd name="connsiteX1" fmla="*/ 614363 w 1104900"/>
                    <a:gd name="connsiteY1" fmla="*/ 9525 h 1719641"/>
                    <a:gd name="connsiteX2" fmla="*/ 614362 w 1104900"/>
                    <a:gd name="connsiteY2" fmla="*/ 1719264 h 1719641"/>
                    <a:gd name="connsiteX3" fmla="*/ 1104900 w 1104900"/>
                    <a:gd name="connsiteY3" fmla="*/ 1695450 h 1719641"/>
                    <a:gd name="connsiteX4" fmla="*/ 1104900 w 1104900"/>
                    <a:gd name="connsiteY4" fmla="*/ 1695450 h 1719641"/>
                    <a:gd name="connsiteX0" fmla="*/ 0 w 1104900"/>
                    <a:gd name="connsiteY0" fmla="*/ 0 h 1719641"/>
                    <a:gd name="connsiteX1" fmla="*/ 614363 w 1104900"/>
                    <a:gd name="connsiteY1" fmla="*/ 9525 h 1719641"/>
                    <a:gd name="connsiteX2" fmla="*/ 614362 w 1104900"/>
                    <a:gd name="connsiteY2" fmla="*/ 1719264 h 1719641"/>
                    <a:gd name="connsiteX3" fmla="*/ 1104900 w 1104900"/>
                    <a:gd name="connsiteY3" fmla="*/ 1695450 h 1719641"/>
                    <a:gd name="connsiteX4" fmla="*/ 1104900 w 1104900"/>
                    <a:gd name="connsiteY4" fmla="*/ 1695450 h 1719641"/>
                    <a:gd name="connsiteX0" fmla="*/ 0 w 1104900"/>
                    <a:gd name="connsiteY0" fmla="*/ 0 h 1719641"/>
                    <a:gd name="connsiteX1" fmla="*/ 614363 w 1104900"/>
                    <a:gd name="connsiteY1" fmla="*/ 9525 h 1719641"/>
                    <a:gd name="connsiteX2" fmla="*/ 614362 w 1104900"/>
                    <a:gd name="connsiteY2" fmla="*/ 1719264 h 1719641"/>
                    <a:gd name="connsiteX3" fmla="*/ 1104900 w 1104900"/>
                    <a:gd name="connsiteY3" fmla="*/ 1695450 h 1719641"/>
                    <a:gd name="connsiteX4" fmla="*/ 1104900 w 1104900"/>
                    <a:gd name="connsiteY4" fmla="*/ 1685925 h 1719641"/>
                    <a:gd name="connsiteX0" fmla="*/ 0 w 1104900"/>
                    <a:gd name="connsiteY0" fmla="*/ 0 h 1843088"/>
                    <a:gd name="connsiteX1" fmla="*/ 614363 w 1104900"/>
                    <a:gd name="connsiteY1" fmla="*/ 9525 h 1843088"/>
                    <a:gd name="connsiteX2" fmla="*/ 614362 w 1104900"/>
                    <a:gd name="connsiteY2" fmla="*/ 1719264 h 1843088"/>
                    <a:gd name="connsiteX3" fmla="*/ 1104900 w 1104900"/>
                    <a:gd name="connsiteY3" fmla="*/ 1695450 h 1843088"/>
                    <a:gd name="connsiteX4" fmla="*/ 962025 w 1104900"/>
                    <a:gd name="connsiteY4" fmla="*/ 1843088 h 1843088"/>
                    <a:gd name="connsiteX0" fmla="*/ 0 w 1066800"/>
                    <a:gd name="connsiteY0" fmla="*/ 0 h 1843088"/>
                    <a:gd name="connsiteX1" fmla="*/ 614363 w 1066800"/>
                    <a:gd name="connsiteY1" fmla="*/ 9525 h 1843088"/>
                    <a:gd name="connsiteX2" fmla="*/ 614362 w 1066800"/>
                    <a:gd name="connsiteY2" fmla="*/ 1719264 h 1843088"/>
                    <a:gd name="connsiteX3" fmla="*/ 1066800 w 1066800"/>
                    <a:gd name="connsiteY3" fmla="*/ 1738313 h 1843088"/>
                    <a:gd name="connsiteX4" fmla="*/ 962025 w 1066800"/>
                    <a:gd name="connsiteY4" fmla="*/ 1843088 h 1843088"/>
                    <a:gd name="connsiteX0" fmla="*/ 0 w 1066800"/>
                    <a:gd name="connsiteY0" fmla="*/ 0 h 1738313"/>
                    <a:gd name="connsiteX1" fmla="*/ 614363 w 1066800"/>
                    <a:gd name="connsiteY1" fmla="*/ 9525 h 1738313"/>
                    <a:gd name="connsiteX2" fmla="*/ 614362 w 1066800"/>
                    <a:gd name="connsiteY2" fmla="*/ 1719264 h 1738313"/>
                    <a:gd name="connsiteX3" fmla="*/ 1066800 w 1066800"/>
                    <a:gd name="connsiteY3" fmla="*/ 1738313 h 1738313"/>
                    <a:gd name="connsiteX0" fmla="*/ 0 w 1062037"/>
                    <a:gd name="connsiteY0" fmla="*/ 0 h 1724025"/>
                    <a:gd name="connsiteX1" fmla="*/ 614363 w 1062037"/>
                    <a:gd name="connsiteY1" fmla="*/ 9525 h 1724025"/>
                    <a:gd name="connsiteX2" fmla="*/ 614362 w 1062037"/>
                    <a:gd name="connsiteY2" fmla="*/ 1719264 h 1724025"/>
                    <a:gd name="connsiteX3" fmla="*/ 1062037 w 1062037"/>
                    <a:gd name="connsiteY3" fmla="*/ 1724025 h 1724025"/>
                  </a:gdLst>
                  <a:ahLst/>
                  <a:cxnLst>
                    <a:cxn ang="0">
                      <a:pos x="connsiteX0" y="connsiteY0"/>
                    </a:cxn>
                    <a:cxn ang="0">
                      <a:pos x="connsiteX1" y="connsiteY1"/>
                    </a:cxn>
                    <a:cxn ang="0">
                      <a:pos x="connsiteX2" y="connsiteY2"/>
                    </a:cxn>
                    <a:cxn ang="0">
                      <a:pos x="connsiteX3" y="connsiteY3"/>
                    </a:cxn>
                  </a:cxnLst>
                  <a:rect l="l" t="t" r="r" b="b"/>
                  <a:pathLst>
                    <a:path w="1062037" h="1724025">
                      <a:moveTo>
                        <a:pt x="0" y="0"/>
                      </a:moveTo>
                      <a:cubicBezTo>
                        <a:pt x="12699" y="3175"/>
                        <a:pt x="614807" y="15553"/>
                        <a:pt x="614363" y="9525"/>
                      </a:cubicBezTo>
                      <a:cubicBezTo>
                        <a:pt x="613566" y="-1298"/>
                        <a:pt x="613569" y="1724027"/>
                        <a:pt x="614362" y="1719264"/>
                      </a:cubicBezTo>
                      <a:cubicBezTo>
                        <a:pt x="605630" y="1724026"/>
                        <a:pt x="1057275" y="1710532"/>
                        <a:pt x="1062037" y="1724025"/>
                      </a:cubicBezTo>
                    </a:path>
                  </a:pathLst>
                </a:custGeom>
                <a:ln>
                  <a:solidFill>
                    <a:srgbClr val="FFFF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MY"/>
                </a:p>
              </p:txBody>
            </p:sp>
          </p:grpSp>
          <p:cxnSp>
            <p:nvCxnSpPr>
              <p:cNvPr id="21" name="Straight Connector 20">
                <a:extLst>
                  <a:ext uri="{FF2B5EF4-FFF2-40B4-BE49-F238E27FC236}">
                    <a16:creationId xmlns:a16="http://schemas.microsoft.com/office/drawing/2014/main" id="{AC7499FD-8A31-4F66-BE53-C7030BDB7BE9}"/>
                  </a:ext>
                </a:extLst>
              </p:cNvPr>
              <p:cNvCxnSpPr>
                <a:cxnSpLocks/>
                <a:stCxn id="12" idx="3"/>
              </p:cNvCxnSpPr>
              <p:nvPr/>
            </p:nvCxnSpPr>
            <p:spPr>
              <a:xfrm>
                <a:off x="7292944" y="2021341"/>
                <a:ext cx="38664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65BD41-E95F-462D-A378-A07878C46E20}"/>
                  </a:ext>
                </a:extLst>
              </p:cNvPr>
              <p:cNvCxnSpPr>
                <a:cxnSpLocks/>
              </p:cNvCxnSpPr>
              <p:nvPr/>
            </p:nvCxnSpPr>
            <p:spPr>
              <a:xfrm>
                <a:off x="7679585" y="2017867"/>
                <a:ext cx="0" cy="146097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FC3C961-85C0-4468-A47C-E4E670D29630}"/>
                  </a:ext>
                </a:extLst>
              </p:cNvPr>
              <p:cNvCxnSpPr>
                <a:cxnSpLocks/>
              </p:cNvCxnSpPr>
              <p:nvPr/>
            </p:nvCxnSpPr>
            <p:spPr>
              <a:xfrm flipV="1">
                <a:off x="6951876" y="3482318"/>
                <a:ext cx="1535306" cy="861278"/>
              </a:xfrm>
              <a:prstGeom prst="line">
                <a:avLst/>
              </a:prstGeom>
              <a:ln>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60B4FA4-3FE4-4974-A5B5-6BC256FDE75E}"/>
                  </a:ext>
                </a:extLst>
              </p:cNvPr>
              <p:cNvSpPr/>
              <p:nvPr/>
            </p:nvSpPr>
            <p:spPr>
              <a:xfrm>
                <a:off x="7822293" y="4993860"/>
                <a:ext cx="955645" cy="478466"/>
              </a:xfrm>
              <a:prstGeom prst="rect">
                <a:avLst/>
              </a:prstGeom>
              <a:solidFill>
                <a:srgbClr val="FFFFFF">
                  <a:alpha val="8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000" b="1" err="1">
                    <a:solidFill>
                      <a:schemeClr val="tx1"/>
                    </a:solidFill>
                  </a:rPr>
                  <a:t>Timbang</a:t>
                </a:r>
                <a:endParaRPr lang="en-MY" sz="1000" b="1">
                  <a:solidFill>
                    <a:schemeClr val="tx1"/>
                  </a:solidFill>
                </a:endParaRPr>
              </a:p>
              <a:p>
                <a:pPr algn="ctr"/>
                <a:r>
                  <a:rPr lang="en-MY" sz="900" i="1">
                    <a:solidFill>
                      <a:schemeClr val="tx1"/>
                    </a:solidFill>
                  </a:rPr>
                  <a:t>Gas Vent</a:t>
                </a:r>
              </a:p>
              <a:p>
                <a:pPr algn="ctr"/>
                <a:r>
                  <a:rPr lang="en-MY" sz="900">
                    <a:solidFill>
                      <a:schemeClr val="tx1"/>
                    </a:solidFill>
                  </a:rPr>
                  <a:t>T: 60-65°C</a:t>
                </a:r>
              </a:p>
            </p:txBody>
          </p:sp>
          <p:cxnSp>
            <p:nvCxnSpPr>
              <p:cNvPr id="25" name="Straight Arrow Connector 24">
                <a:extLst>
                  <a:ext uri="{FF2B5EF4-FFF2-40B4-BE49-F238E27FC236}">
                    <a16:creationId xmlns:a16="http://schemas.microsoft.com/office/drawing/2014/main" id="{DD840A08-E01C-46BB-B2C7-768D144FB278}"/>
                  </a:ext>
                </a:extLst>
              </p:cNvPr>
              <p:cNvCxnSpPr>
                <a:cxnSpLocks/>
                <a:stCxn id="24" idx="0"/>
              </p:cNvCxnSpPr>
              <p:nvPr/>
            </p:nvCxnSpPr>
            <p:spPr>
              <a:xfrm flipV="1">
                <a:off x="8300116" y="4561840"/>
                <a:ext cx="230513" cy="432020"/>
              </a:xfrm>
              <a:prstGeom prst="straightConnector1">
                <a:avLst/>
              </a:prstGeom>
              <a:ln>
                <a:solidFill>
                  <a:srgbClr val="FFFF00"/>
                </a:solidFill>
                <a:tailEnd type="triangle"/>
              </a:ln>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a16="http://schemas.microsoft.com/office/drawing/2014/main" id="{BAAC12B5-96F1-4EBA-AC46-207A74B3F36A}"/>
                </a:ext>
              </a:extLst>
            </p:cNvPr>
            <p:cNvSpPr txBox="1"/>
            <p:nvPr/>
          </p:nvSpPr>
          <p:spPr>
            <a:xfrm>
              <a:off x="5918751" y="2784671"/>
              <a:ext cx="1006587" cy="1215717"/>
            </a:xfrm>
            <a:prstGeom prst="rect">
              <a:avLst/>
            </a:prstGeom>
            <a:solidFill>
              <a:srgbClr val="FFFFFF">
                <a:alpha val="80000"/>
              </a:srgbClr>
            </a:solidFill>
            <a:ln>
              <a:solidFill>
                <a:srgbClr val="FFFF00"/>
              </a:solid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100"/>
              </a:lvl1pPr>
            </a:lstStyle>
            <a:p>
              <a:r>
                <a:rPr lang="en-US" sz="1000" b="1" err="1"/>
                <a:t>Telaga</a:t>
              </a:r>
              <a:endParaRPr lang="en-US" sz="1000" b="1"/>
            </a:p>
            <a:p>
              <a:pPr algn="l"/>
              <a:r>
                <a:rPr lang="en-US" sz="900" i="1"/>
                <a:t>Cold Spring – SO</a:t>
              </a:r>
              <a:r>
                <a:rPr lang="en-US" sz="900" i="1" baseline="-25000"/>
                <a:t>4</a:t>
              </a:r>
            </a:p>
            <a:p>
              <a:pPr algn="l"/>
              <a:r>
                <a:rPr lang="en-US" sz="900"/>
                <a:t>T 18.7</a:t>
              </a:r>
              <a:r>
                <a:rPr lang="en-MY" sz="900">
                  <a:solidFill>
                    <a:schemeClr val="tx1"/>
                  </a:solidFill>
                </a:rPr>
                <a:t> °C</a:t>
              </a:r>
              <a:endParaRPr lang="en-US" sz="900"/>
            </a:p>
            <a:p>
              <a:pPr algn="l"/>
              <a:r>
                <a:rPr lang="en-US" sz="900"/>
                <a:t>pH 5.61</a:t>
              </a:r>
            </a:p>
            <a:p>
              <a:pPr algn="l"/>
              <a:r>
                <a:rPr lang="en-US" sz="900"/>
                <a:t>Cl: 0.35 mg/L</a:t>
              </a:r>
            </a:p>
            <a:p>
              <a:pPr algn="l"/>
              <a:r>
                <a:rPr lang="en-US" sz="900"/>
                <a:t>SO</a:t>
              </a:r>
              <a:r>
                <a:rPr lang="en-US" sz="900" baseline="-25000"/>
                <a:t>4</a:t>
              </a:r>
              <a:r>
                <a:rPr lang="en-US" sz="900"/>
                <a:t>: 69.53 mg/L</a:t>
              </a:r>
            </a:p>
            <a:p>
              <a:pPr algn="l"/>
              <a:r>
                <a:rPr lang="en-US" sz="900"/>
                <a:t>HCO</a:t>
              </a:r>
              <a:r>
                <a:rPr lang="en-US" sz="900" baseline="-25000"/>
                <a:t>3</a:t>
              </a:r>
              <a:r>
                <a:rPr lang="en-US" sz="900"/>
                <a:t>: 7.36 mg/L</a:t>
              </a:r>
            </a:p>
            <a:p>
              <a:pPr algn="l"/>
              <a:r>
                <a:rPr lang="en-US" sz="900"/>
                <a:t>Flowrate: 10 L/s</a:t>
              </a:r>
              <a:endParaRPr lang="en-GB" sz="900"/>
            </a:p>
          </p:txBody>
        </p:sp>
        <p:cxnSp>
          <p:nvCxnSpPr>
            <p:cNvPr id="29" name="Straight Connector 28">
              <a:extLst>
                <a:ext uri="{FF2B5EF4-FFF2-40B4-BE49-F238E27FC236}">
                  <a16:creationId xmlns:a16="http://schemas.microsoft.com/office/drawing/2014/main" id="{69AD3D31-08C8-40EA-8550-7DDC5A7920F0}"/>
                </a:ext>
              </a:extLst>
            </p:cNvPr>
            <p:cNvCxnSpPr>
              <a:cxnSpLocks/>
            </p:cNvCxnSpPr>
            <p:nvPr/>
          </p:nvCxnSpPr>
          <p:spPr>
            <a:xfrm flipV="1">
              <a:off x="6911880" y="3654023"/>
              <a:ext cx="260923" cy="128126"/>
            </a:xfrm>
            <a:prstGeom prst="line">
              <a:avLst/>
            </a:prstGeom>
            <a:ln>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4708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963C909-7D5F-4C6F-A272-05455F4B42CA}"/>
              </a:ext>
            </a:extLst>
          </p:cNvPr>
          <p:cNvGraphicFramePr>
            <a:graphicFrameLocks noGrp="1"/>
          </p:cNvGraphicFramePr>
          <p:nvPr>
            <p:extLst/>
          </p:nvPr>
        </p:nvGraphicFramePr>
        <p:xfrm>
          <a:off x="138545" y="757382"/>
          <a:ext cx="11887200" cy="5926418"/>
        </p:xfrm>
        <a:graphic>
          <a:graphicData uri="http://schemas.openxmlformats.org/drawingml/2006/table">
            <a:tbl>
              <a:tblPr firstRow="1" bandRow="1">
                <a:tableStyleId>{5FD0F851-EC5A-4D38-B0AD-8093EC10F338}</a:tableStyleId>
              </a:tblPr>
              <a:tblGrid>
                <a:gridCol w="713955">
                  <a:extLst>
                    <a:ext uri="{9D8B030D-6E8A-4147-A177-3AD203B41FA5}">
                      <a16:colId xmlns:a16="http://schemas.microsoft.com/office/drawing/2014/main" val="2074764296"/>
                    </a:ext>
                  </a:extLst>
                </a:gridCol>
                <a:gridCol w="1256199">
                  <a:extLst>
                    <a:ext uri="{9D8B030D-6E8A-4147-A177-3AD203B41FA5}">
                      <a16:colId xmlns:a16="http://schemas.microsoft.com/office/drawing/2014/main" val="2145165791"/>
                    </a:ext>
                  </a:extLst>
                </a:gridCol>
                <a:gridCol w="1394109">
                  <a:extLst>
                    <a:ext uri="{9D8B030D-6E8A-4147-A177-3AD203B41FA5}">
                      <a16:colId xmlns:a16="http://schemas.microsoft.com/office/drawing/2014/main" val="837104349"/>
                    </a:ext>
                  </a:extLst>
                </a:gridCol>
                <a:gridCol w="3779693">
                  <a:extLst>
                    <a:ext uri="{9D8B030D-6E8A-4147-A177-3AD203B41FA5}">
                      <a16:colId xmlns:a16="http://schemas.microsoft.com/office/drawing/2014/main" val="2244967966"/>
                    </a:ext>
                  </a:extLst>
                </a:gridCol>
                <a:gridCol w="1919958">
                  <a:extLst>
                    <a:ext uri="{9D8B030D-6E8A-4147-A177-3AD203B41FA5}">
                      <a16:colId xmlns:a16="http://schemas.microsoft.com/office/drawing/2014/main" val="4015981486"/>
                    </a:ext>
                  </a:extLst>
                </a:gridCol>
                <a:gridCol w="468506">
                  <a:extLst>
                    <a:ext uri="{9D8B030D-6E8A-4147-A177-3AD203B41FA5}">
                      <a16:colId xmlns:a16="http://schemas.microsoft.com/office/drawing/2014/main" val="1173815620"/>
                    </a:ext>
                  </a:extLst>
                </a:gridCol>
                <a:gridCol w="422575">
                  <a:extLst>
                    <a:ext uri="{9D8B030D-6E8A-4147-A177-3AD203B41FA5}">
                      <a16:colId xmlns:a16="http://schemas.microsoft.com/office/drawing/2014/main" val="197635778"/>
                    </a:ext>
                  </a:extLst>
                </a:gridCol>
                <a:gridCol w="459319">
                  <a:extLst>
                    <a:ext uri="{9D8B030D-6E8A-4147-A177-3AD203B41FA5}">
                      <a16:colId xmlns:a16="http://schemas.microsoft.com/office/drawing/2014/main" val="27168108"/>
                    </a:ext>
                  </a:extLst>
                </a:gridCol>
                <a:gridCol w="1472886">
                  <a:extLst>
                    <a:ext uri="{9D8B030D-6E8A-4147-A177-3AD203B41FA5}">
                      <a16:colId xmlns:a16="http://schemas.microsoft.com/office/drawing/2014/main" val="3586132983"/>
                    </a:ext>
                  </a:extLst>
                </a:gridCol>
              </a:tblGrid>
              <a:tr h="373518">
                <a:tc rowSpan="2">
                  <a:txBody>
                    <a:bodyPr/>
                    <a:lstStyle/>
                    <a:p>
                      <a:pPr algn="ctr"/>
                      <a:r>
                        <a:rPr lang="en-US" sz="1200"/>
                        <a:t>Association</a:t>
                      </a:r>
                      <a:endParaRPr lang="en-ID" sz="120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200"/>
                        <a:t>Manifestations Area</a:t>
                      </a:r>
                      <a:endParaRPr lang="en-ID" sz="120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200"/>
                        <a:t>Manifestation Type</a:t>
                      </a:r>
                      <a:endParaRPr lang="en-ID" sz="120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200"/>
                        <a:t>Key Information</a:t>
                      </a:r>
                      <a:endParaRPr lang="en-ID" sz="120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1200"/>
                        <a:t>Conceptual Model </a:t>
                      </a:r>
                      <a:endParaRPr lang="en-ID" sz="120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200"/>
                        <a:t>Temp (°C)</a:t>
                      </a:r>
                      <a:endParaRPr lang="en-ID" sz="120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hMerge="1">
                  <a:txBody>
                    <a:bodyPr/>
                    <a:lstStyle/>
                    <a:p>
                      <a:endParaRPr lang="en-ID"/>
                    </a:p>
                  </a:txBody>
                  <a:tcPr/>
                </a:tc>
                <a:tc rowSpan="2">
                  <a:txBody>
                    <a:bodyPr/>
                    <a:lstStyle/>
                    <a:p>
                      <a:pPr algn="ctr"/>
                      <a:r>
                        <a:rPr lang="en-US" sz="1200"/>
                        <a:t>Risk</a:t>
                      </a:r>
                      <a:endParaRPr lang="en-ID" sz="120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76467059"/>
                  </a:ext>
                </a:extLst>
              </a:tr>
              <a:tr h="251309">
                <a:tc vMerge="1">
                  <a:txBody>
                    <a:bodyPr/>
                    <a:lstStyle/>
                    <a:p>
                      <a:endParaRPr lang="en-ID"/>
                    </a:p>
                  </a:txBody>
                  <a:tcPr/>
                </a:tc>
                <a:tc vMerge="1">
                  <a:txBody>
                    <a:bodyPr/>
                    <a:lstStyle/>
                    <a:p>
                      <a:endParaRPr lang="en-ID" sz="1400"/>
                    </a:p>
                  </a:txBody>
                  <a:tcPr/>
                </a:tc>
                <a:tc vMerge="1">
                  <a:txBody>
                    <a:bodyPr/>
                    <a:lstStyle/>
                    <a:p>
                      <a:endParaRPr lang="en-ID"/>
                    </a:p>
                  </a:txBody>
                  <a:tcPr/>
                </a:tc>
                <a:tc vMerge="1">
                  <a:txBody>
                    <a:bodyPr/>
                    <a:lstStyle/>
                    <a:p>
                      <a:endParaRPr lang="en-ID" sz="1400"/>
                    </a:p>
                  </a:txBody>
                  <a:tcPr/>
                </a:tc>
                <a:tc vMerge="1">
                  <a:txBody>
                    <a:bodyPr/>
                    <a:lstStyle/>
                    <a:p>
                      <a:endParaRPr lang="en-ID" sz="1400"/>
                    </a:p>
                  </a:txBody>
                  <a:tcPr/>
                </a:tc>
                <a:tc>
                  <a:txBody>
                    <a:bodyPr/>
                    <a:lstStyle/>
                    <a:p>
                      <a:pPr algn="ctr"/>
                      <a:r>
                        <a:rPr lang="en-US" sz="1200" b="1"/>
                        <a:t>LC</a:t>
                      </a:r>
                      <a:endParaRPr lang="en-ID" sz="1200" b="1"/>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t>BC</a:t>
                      </a:r>
                      <a:endParaRPr lang="en-ID" sz="1200" b="1"/>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a:t>HC</a:t>
                      </a:r>
                      <a:endParaRPr lang="en-ID" sz="1200" b="1"/>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ID" sz="1400"/>
                    </a:p>
                  </a:txBody>
                  <a:tcPr/>
                </a:tc>
                <a:extLst>
                  <a:ext uri="{0D108BD9-81ED-4DB2-BD59-A6C34878D82A}">
                    <a16:rowId xmlns:a16="http://schemas.microsoft.com/office/drawing/2014/main" val="1604492469"/>
                  </a:ext>
                </a:extLst>
              </a:tr>
              <a:tr h="1542682">
                <a:tc rowSpan="3">
                  <a:txBody>
                    <a:bodyPr/>
                    <a:lstStyle/>
                    <a:p>
                      <a:pPr algn="ctr"/>
                      <a:r>
                        <a:rPr lang="en-US" sz="1050"/>
                        <a:t>Phreatic Eruption Vents</a:t>
                      </a:r>
                    </a:p>
                  </a:txBody>
                  <a:tcPr vert="vert27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err="1"/>
                        <a:t>Candradimuka</a:t>
                      </a:r>
                      <a:endParaRPr lang="en-US"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a:t>Fumaroles and Hot Spring</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en-US" sz="1050" b="1"/>
                        <a:t>Most prominent high temperature features (90-92°C).</a:t>
                      </a:r>
                    </a:p>
                    <a:p>
                      <a:pPr marL="171450" indent="-171450" algn="l">
                        <a:buFont typeface="Arial" panose="020B0604020202020204" pitchFamily="34" charset="0"/>
                        <a:buChar char="•"/>
                      </a:pPr>
                      <a:r>
                        <a:rPr lang="en-ID" sz="1050"/>
                        <a:t>Hot springs are steam-heated and conductively-heated waters. The isotope is enriched by water-rock interaction.</a:t>
                      </a:r>
                    </a:p>
                    <a:p>
                      <a:pPr marL="171450" indent="-171450" algn="l">
                        <a:buFont typeface="Arial" panose="020B0604020202020204" pitchFamily="34" charset="0"/>
                        <a:buChar char="•"/>
                      </a:pPr>
                      <a:r>
                        <a:rPr lang="en-ID" sz="1050" b="1"/>
                        <a:t>Fumaroles is very active and has high NCG (4.70-19.90 %mol).</a:t>
                      </a:r>
                    </a:p>
                    <a:p>
                      <a:pPr marL="171450" indent="-171450" algn="l">
                        <a:buFont typeface="Arial" panose="020B0604020202020204" pitchFamily="34" charset="0"/>
                        <a:buChar char="•"/>
                      </a:pPr>
                      <a:r>
                        <a:rPr lang="en-ID" sz="1050" b="1"/>
                        <a:t>Fumarole data shows tendency of magmatic gas source (high NCG, high SO</a:t>
                      </a:r>
                      <a:r>
                        <a:rPr lang="en-ID" sz="1050" b="1" baseline="-25000"/>
                        <a:t>2</a:t>
                      </a:r>
                      <a:r>
                        <a:rPr lang="en-ID" sz="1050" b="1"/>
                        <a:t> and H</a:t>
                      </a:r>
                      <a:r>
                        <a:rPr lang="en-ID" sz="1050" b="1" baseline="-25000"/>
                        <a:t>2</a:t>
                      </a:r>
                      <a:r>
                        <a:rPr lang="en-ID" sz="1050" b="1"/>
                        <a:t>S).</a:t>
                      </a:r>
                    </a:p>
                    <a:p>
                      <a:pPr marL="171450" indent="-171450" algn="l">
                        <a:buFont typeface="Arial" panose="020B0604020202020204" pitchFamily="34" charset="0"/>
                        <a:buChar char="•"/>
                      </a:pPr>
                      <a:r>
                        <a:rPr lang="en-ID" sz="1050" b="1" err="1"/>
                        <a:t>HAr-CAr</a:t>
                      </a:r>
                      <a:r>
                        <a:rPr lang="en-ID" sz="1050" b="1"/>
                        <a:t> grid indicates two phase fluid with 230-275</a:t>
                      </a:r>
                      <a:r>
                        <a:rPr lang="en-US" sz="1050" b="1"/>
                        <a:t>°C.</a:t>
                      </a:r>
                      <a:endParaRPr lang="en-ID" sz="1050" b="1"/>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en-US" sz="1050" b="1"/>
                        <a:t>May indicate vertical flow associated to or close to the </a:t>
                      </a:r>
                      <a:r>
                        <a:rPr lang="en-US" sz="1050" b="1" err="1"/>
                        <a:t>upflow</a:t>
                      </a:r>
                      <a:r>
                        <a:rPr lang="en-US" sz="1050" b="1"/>
                        <a:t> zone.</a:t>
                      </a:r>
                    </a:p>
                    <a:p>
                      <a:pPr marL="171450" indent="-171450" algn="l">
                        <a:buFont typeface="Arial" panose="020B0604020202020204" pitchFamily="34" charset="0"/>
                        <a:buChar char="•"/>
                      </a:pPr>
                      <a:r>
                        <a:rPr lang="en-US" sz="1050"/>
                        <a:t>Higher risk of magmatic input than </a:t>
                      </a:r>
                      <a:r>
                        <a:rPr lang="en-US" sz="1050" err="1"/>
                        <a:t>Wanapria</a:t>
                      </a:r>
                      <a:r>
                        <a:rPr lang="en-US" sz="1050"/>
                        <a:t> and </a:t>
                      </a:r>
                      <a:r>
                        <a:rPr lang="en-US" sz="1050" err="1"/>
                        <a:t>Sidongkal</a:t>
                      </a:r>
                      <a:r>
                        <a:rPr lang="en-US" sz="1050"/>
                        <a:t>.</a:t>
                      </a:r>
                    </a:p>
                    <a:p>
                      <a:pPr marL="171450" indent="-171450" algn="l">
                        <a:buFont typeface="Arial" panose="020B0604020202020204" pitchFamily="34" charset="0"/>
                        <a:buChar char="•"/>
                      </a:pP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a:t>230</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a:t>250</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a:t>275</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228600" indent="-228600" algn="l">
                        <a:buFont typeface="Arial" panose="020B0604020202020204" pitchFamily="34" charset="0"/>
                        <a:buChar char="•"/>
                      </a:pPr>
                      <a:r>
                        <a:rPr lang="en-US" sz="1050"/>
                        <a:t>High volume of magmatic gas input in the reservoir.</a:t>
                      </a:r>
                    </a:p>
                    <a:p>
                      <a:pPr marL="228600" indent="-228600" algn="l">
                        <a:buFont typeface="Arial" panose="020B0604020202020204" pitchFamily="34" charset="0"/>
                        <a:buChar char="•"/>
                      </a:pPr>
                      <a:endParaRPr lang="en-US" sz="1050"/>
                    </a:p>
                    <a:p>
                      <a:pPr marL="228600" indent="-228600" algn="l">
                        <a:buFont typeface="Arial" panose="020B0604020202020204" pitchFamily="34" charset="0"/>
                        <a:buChar char="•"/>
                      </a:pPr>
                      <a:r>
                        <a:rPr lang="en-US" sz="1050" b="1"/>
                        <a:t>Less likely </a:t>
                      </a:r>
                      <a:r>
                        <a:rPr lang="en-US" sz="1050"/>
                        <a:t>corrosive and abrasive fluid. </a:t>
                      </a:r>
                    </a:p>
                    <a:p>
                      <a:pPr marL="228600" indent="-228600" algn="l">
                        <a:buFont typeface="Arial" panose="020B0604020202020204" pitchFamily="34" charset="0"/>
                        <a:buChar char="•"/>
                      </a:pPr>
                      <a:endParaRPr lang="en-US" sz="1050"/>
                    </a:p>
                    <a:p>
                      <a:pPr marL="228600" indent="-228600" algn="l">
                        <a:buFont typeface="Arial" panose="020B0604020202020204" pitchFamily="34" charset="0"/>
                        <a:buChar char="•"/>
                      </a:pPr>
                      <a:r>
                        <a:rPr lang="en-US" sz="1050"/>
                        <a:t>Hydrothermal Eruption due to pressure unloading while drilling. </a:t>
                      </a:r>
                    </a:p>
                    <a:p>
                      <a:pPr marL="228600" indent="-228600" algn="l">
                        <a:buFont typeface="Arial" panose="020B0604020202020204" pitchFamily="34" charset="0"/>
                        <a:buChar char="•"/>
                      </a:pPr>
                      <a:endParaRPr lang="en-US" sz="1050"/>
                    </a:p>
                    <a:p>
                      <a:pPr marL="228600" indent="-228600" algn="l">
                        <a:buFont typeface="Arial" panose="020B0604020202020204" pitchFamily="34" charset="0"/>
                        <a:buChar char="•"/>
                      </a:pPr>
                      <a:r>
                        <a:rPr lang="en-US" sz="1050"/>
                        <a:t>High volume gas discharge near to residential area.</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0163055"/>
                  </a:ext>
                </a:extLst>
              </a:tr>
              <a:tr h="1220330">
                <a:tc vMerge="1">
                  <a:txBody>
                    <a:bodyPr/>
                    <a:lstStyle/>
                    <a:p>
                      <a:pPr algn="ctr"/>
                      <a:endParaRPr lang="en-ID" sz="1400"/>
                    </a:p>
                  </a:txBody>
                  <a:tcPr/>
                </a:tc>
                <a:tc>
                  <a:txBody>
                    <a:bodyPr/>
                    <a:lstStyle/>
                    <a:p>
                      <a:pPr algn="ctr"/>
                      <a:r>
                        <a:rPr lang="en-US" sz="1050" err="1"/>
                        <a:t>Sinila</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a:t>Hot Gas Discharge</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en-ID" sz="1050" b="1"/>
                        <a:t>Gas discharge is very active (73.5</a:t>
                      </a:r>
                      <a:r>
                        <a:rPr lang="en-US" sz="1050" b="1"/>
                        <a:t>°C</a:t>
                      </a:r>
                      <a:r>
                        <a:rPr lang="en-ID" sz="1050" b="1"/>
                        <a:t>) and has high NCG (49.80%mol).</a:t>
                      </a:r>
                    </a:p>
                    <a:p>
                      <a:pPr marL="171450" indent="-171450" algn="l">
                        <a:buFont typeface="Arial" panose="020B0604020202020204" pitchFamily="34" charset="0"/>
                        <a:buChar char="•"/>
                      </a:pPr>
                      <a:r>
                        <a:rPr lang="en-ID" sz="1050"/>
                        <a:t>Fumarole data shows strong tendency of magmatic gas source (very high NCG, higher H</a:t>
                      </a:r>
                      <a:r>
                        <a:rPr lang="en-ID" sz="1050" baseline="-25000"/>
                        <a:t>2</a:t>
                      </a:r>
                      <a:r>
                        <a:rPr lang="en-ID" sz="1050"/>
                        <a:t>S content than </a:t>
                      </a:r>
                      <a:r>
                        <a:rPr lang="en-ID" sz="1050" err="1"/>
                        <a:t>Candradimuka</a:t>
                      </a:r>
                      <a:r>
                        <a:rPr lang="en-ID" sz="105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D" sz="1050"/>
                        <a:t>Slight tendency of sedimentary rock presence (CH</a:t>
                      </a:r>
                      <a:r>
                        <a:rPr lang="en-ID" sz="1050" baseline="-25000"/>
                        <a:t>4</a:t>
                      </a:r>
                      <a:r>
                        <a:rPr lang="en-ID" sz="1050"/>
                        <a:t> gas).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D" sz="1050" b="1"/>
                        <a:t>Erupted in 1979 and discharged hot mud and lahar.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en-US" sz="1050" b="1"/>
                        <a:t>May indicate vertical flow associated to or close to the upflow zone.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t>Higher risk of magmatic input than Wanapria and Sidongkal.</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1050"/>
                        <a:t>Wide Temp Range</a:t>
                      </a:r>
                    </a:p>
                    <a:p>
                      <a:pPr algn="ctr"/>
                      <a:r>
                        <a:rPr lang="en-US" sz="1050"/>
                        <a:t>(not reliable)</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D"/>
                    </a:p>
                  </a:txBody>
                  <a:tcPr/>
                </a:tc>
                <a:tc hMerge="1">
                  <a:txBody>
                    <a:bodyPr/>
                    <a:lstStyle/>
                    <a:p>
                      <a:endParaRPr lang="en-ID"/>
                    </a:p>
                  </a:txBody>
                  <a:tcPr/>
                </a:tc>
                <a:tc vMerge="1">
                  <a:txBody>
                    <a:bodyPr/>
                    <a:lstStyle/>
                    <a:p>
                      <a:pPr algn="l"/>
                      <a:endParaRPr lang="en-ID" sz="1050"/>
                    </a:p>
                  </a:txBody>
                  <a:tcPr anchor="ctr"/>
                </a:tc>
                <a:extLst>
                  <a:ext uri="{0D108BD9-81ED-4DB2-BD59-A6C34878D82A}">
                    <a16:rowId xmlns:a16="http://schemas.microsoft.com/office/drawing/2014/main" val="30486393"/>
                  </a:ext>
                </a:extLst>
              </a:tr>
              <a:tr h="963350">
                <a:tc vMerge="1">
                  <a:txBody>
                    <a:bodyPr/>
                    <a:lstStyle/>
                    <a:p>
                      <a:pPr algn="ctr"/>
                      <a:endParaRPr lang="en-ID" sz="1400"/>
                    </a:p>
                  </a:txBody>
                  <a:tcPr/>
                </a:tc>
                <a:tc>
                  <a:txBody>
                    <a:bodyPr/>
                    <a:lstStyle/>
                    <a:p>
                      <a:pPr algn="ctr"/>
                      <a:r>
                        <a:rPr lang="en-US" sz="1050" err="1"/>
                        <a:t>Timbang</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a:t>High Volume Hot Gas Discharge.</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D" sz="1050" b="1"/>
                        <a:t>Gas discharge is very active (60-65</a:t>
                      </a:r>
                      <a:r>
                        <a:rPr lang="en-US" sz="1050" b="1"/>
                        <a:t>°C</a:t>
                      </a:r>
                      <a:r>
                        <a:rPr lang="en-ID" sz="1050" b="1"/>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D" sz="1050"/>
                        <a:t>PSDG declared that </a:t>
                      </a:r>
                      <a:r>
                        <a:rPr lang="en-ID" sz="1050" err="1"/>
                        <a:t>Timbang</a:t>
                      </a:r>
                      <a:r>
                        <a:rPr lang="en-ID" sz="1050"/>
                        <a:t> Crater is has more gas discharge than </a:t>
                      </a:r>
                      <a:r>
                        <a:rPr lang="en-ID" sz="1050" err="1"/>
                        <a:t>Sinila</a:t>
                      </a:r>
                      <a:r>
                        <a:rPr lang="en-ID" sz="1050"/>
                        <a:t> Crater. No gas sample is available.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D" sz="1050"/>
                        <a:t>Frequent earthquake sourced from this crater occurred last in 2019. </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en-US" sz="1050" b="1"/>
                        <a:t>Located close to margin of system (due to no data available).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t>Higher risk of magmatic input than </a:t>
                      </a:r>
                      <a:r>
                        <a:rPr lang="en-US" sz="1050" err="1"/>
                        <a:t>Wanapria</a:t>
                      </a:r>
                      <a:r>
                        <a:rPr lang="en-US" sz="1050"/>
                        <a:t> and </a:t>
                      </a:r>
                      <a:r>
                        <a:rPr lang="en-US" sz="1050" err="1"/>
                        <a:t>Sidongkal</a:t>
                      </a:r>
                      <a:r>
                        <a:rPr lang="en-US" sz="1050"/>
                        <a: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rowSpan="3" gridSpan="3">
                  <a:txBody>
                    <a:bodyPr/>
                    <a:lstStyle/>
                    <a:p>
                      <a:pPr algn="ctr"/>
                      <a:r>
                        <a:rPr lang="en-US" sz="1050"/>
                        <a:t>No Data Available</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rowSpan="3" hMerge="1">
                  <a:txBody>
                    <a:bodyPr/>
                    <a:lstStyle/>
                    <a:p>
                      <a:endParaRPr lang="en-ID"/>
                    </a:p>
                  </a:txBody>
                  <a:tcPr/>
                </a:tc>
                <a:tc rowSpan="3" hMerge="1">
                  <a:txBody>
                    <a:bodyPr/>
                    <a:lstStyle/>
                    <a:p>
                      <a:endParaRPr lang="en-ID"/>
                    </a:p>
                  </a:txBody>
                  <a:tcPr/>
                </a:tc>
                <a:tc vMerge="1">
                  <a:txBody>
                    <a:bodyPr/>
                    <a:lstStyle/>
                    <a:p>
                      <a:pPr algn="l"/>
                      <a:endParaRPr lang="en-ID" sz="1050"/>
                    </a:p>
                  </a:txBody>
                  <a:tcPr anchor="ctr"/>
                </a:tc>
                <a:extLst>
                  <a:ext uri="{0D108BD9-81ED-4DB2-BD59-A6C34878D82A}">
                    <a16:rowId xmlns:a16="http://schemas.microsoft.com/office/drawing/2014/main" val="10505441"/>
                  </a:ext>
                </a:extLst>
              </a:tr>
              <a:tr h="759513">
                <a:tc rowSpan="2">
                  <a:txBody>
                    <a:bodyPr/>
                    <a:lstStyle/>
                    <a:p>
                      <a:pPr algn="ctr"/>
                      <a:r>
                        <a:rPr lang="en-US" sz="1050" err="1"/>
                        <a:t>Kaipohan</a:t>
                      </a:r>
                      <a:endParaRPr lang="en-US" sz="1050"/>
                    </a:p>
                  </a:txBody>
                  <a:tcPr vert="vert27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err="1"/>
                        <a:t>Wanapria</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err="1"/>
                        <a:t>Kaipohan</a:t>
                      </a:r>
                      <a:r>
                        <a:rPr lang="en-US" sz="1050"/>
                        <a:t> and Cold Springs.</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en-US" sz="1050" b="1"/>
                        <a:t>Cold Spring is acidic (3-5) and indicating steam-heated water with magmatic input.</a:t>
                      </a:r>
                    </a:p>
                    <a:p>
                      <a:pPr marL="171450" indent="-171450" algn="l">
                        <a:buFont typeface="Arial" panose="020B0604020202020204" pitchFamily="34" charset="0"/>
                        <a:buChar char="•"/>
                      </a:pPr>
                      <a:r>
                        <a:rPr lang="en-ID" sz="1050" err="1"/>
                        <a:t>Kaipohan</a:t>
                      </a:r>
                      <a:r>
                        <a:rPr lang="en-ID" sz="1050"/>
                        <a:t> has a number of faint gas vents, but the data is not reliable.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171450" indent="-171450" algn="l">
                        <a:buFont typeface="Arial" panose="020B0604020202020204" pitchFamily="34" charset="0"/>
                        <a:buChar char="•"/>
                      </a:pPr>
                      <a:r>
                        <a:rPr lang="en-US" sz="1050" b="1"/>
                        <a:t>May indicate the edge of the system.</a:t>
                      </a:r>
                    </a:p>
                    <a:p>
                      <a:pPr marL="171450" indent="-171450" algn="l">
                        <a:buFont typeface="Arial" panose="020B0604020202020204" pitchFamily="34" charset="0"/>
                        <a:buChar char="•"/>
                      </a:pPr>
                      <a:r>
                        <a:rPr lang="en-US" sz="1050"/>
                        <a:t>May have deeper reservoir with high temperature.</a:t>
                      </a:r>
                    </a:p>
                    <a:p>
                      <a:pPr marL="171450" indent="-171450" algn="l">
                        <a:buFont typeface="Arial" panose="020B0604020202020204" pitchFamily="34" charset="0"/>
                        <a:buChar char="•"/>
                      </a:pPr>
                      <a:r>
                        <a:rPr lang="en-US" sz="1050"/>
                        <a:t>Lower risk of magmatic input than </a:t>
                      </a:r>
                      <a:r>
                        <a:rPr lang="en-US" sz="1050" err="1"/>
                        <a:t>Candradimuka</a:t>
                      </a:r>
                      <a:r>
                        <a:rPr lang="en-US" sz="1050"/>
                        <a:t>, </a:t>
                      </a:r>
                      <a:r>
                        <a:rPr lang="en-US" sz="1050" err="1"/>
                        <a:t>Sinila</a:t>
                      </a:r>
                      <a:r>
                        <a:rPr lang="en-US" sz="1050"/>
                        <a:t> and </a:t>
                      </a:r>
                      <a:r>
                        <a:rPr lang="en-US" sz="1050" err="1"/>
                        <a:t>Timbang</a:t>
                      </a:r>
                      <a:r>
                        <a:rPr lang="en-US" sz="1050"/>
                        <a: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gridSpan="3" vMerge="1">
                  <a:txBody>
                    <a:bodyPr/>
                    <a:lstStyle/>
                    <a:p>
                      <a:endParaRPr lang="en-ID"/>
                    </a:p>
                  </a:txBody>
                  <a:tcPr/>
                </a:tc>
                <a:tc hMerge="1" vMerge="1">
                  <a:txBody>
                    <a:bodyPr/>
                    <a:lstStyle/>
                    <a:p>
                      <a:endParaRPr lang="en-ID"/>
                    </a:p>
                  </a:txBody>
                  <a:tcPr/>
                </a:tc>
                <a:tc hMerge="1" vMerge="1">
                  <a:txBody>
                    <a:bodyPr/>
                    <a:lstStyle/>
                    <a:p>
                      <a:endParaRPr lang="en-ID"/>
                    </a:p>
                  </a:txBody>
                  <a:tcPr/>
                </a:tc>
                <a:tc rowSpan="2">
                  <a:txBody>
                    <a:bodyPr/>
                    <a:lstStyle/>
                    <a:p>
                      <a:pPr marL="228600" indent="-228600" algn="l">
                        <a:buFont typeface="Arial" panose="020B0604020202020204" pitchFamily="34" charset="0"/>
                        <a:buChar char="•"/>
                      </a:pPr>
                      <a:r>
                        <a:rPr lang="en-US" sz="1050" b="1"/>
                        <a:t>Low permeability reservoir. </a:t>
                      </a:r>
                    </a:p>
                    <a:p>
                      <a:pPr marL="228600" indent="-228600" algn="l">
                        <a:buFont typeface="Arial" panose="020B0604020202020204" pitchFamily="34" charset="0"/>
                        <a:buChar char="•"/>
                      </a:pPr>
                      <a:r>
                        <a:rPr lang="en-US" sz="1050" b="1"/>
                        <a:t>Less active geothermal activity.</a:t>
                      </a:r>
                      <a:endParaRPr lang="en-ID" sz="1050" b="1"/>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0440063"/>
                  </a:ext>
                </a:extLst>
              </a:tr>
              <a:tr h="704495">
                <a:tc vMerge="1">
                  <a:txBody>
                    <a:bodyPr/>
                    <a:lstStyle/>
                    <a:p>
                      <a:pPr algn="ctr"/>
                      <a:endParaRPr lang="en-US"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a:t>Sidongkal</a:t>
                      </a:r>
                      <a:endParaRPr lang="en-ID" sz="105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a:t>Kaipohan and Cold springs</a:t>
                      </a:r>
                      <a:r>
                        <a:rPr lang="en-ID" sz="1050"/>
                        <a: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panose="020B0604020202020204" pitchFamily="34" charset="0"/>
                        <a:buChar char="•"/>
                      </a:pPr>
                      <a:r>
                        <a:rPr lang="en-US" sz="1050" b="1" dirty="0"/>
                        <a:t>Suspected as inactive eruption vents.</a:t>
                      </a:r>
                    </a:p>
                    <a:p>
                      <a:pPr marL="171450" indent="-171450" algn="l">
                        <a:buFont typeface="Arial" panose="020B0604020202020204" pitchFamily="34" charset="0"/>
                        <a:buChar char="•"/>
                      </a:pPr>
                      <a:r>
                        <a:rPr lang="en-US" sz="1050" dirty="0"/>
                        <a:t>Active cold gas vents, high H</a:t>
                      </a:r>
                      <a:r>
                        <a:rPr lang="en-US" sz="1050" baseline="-25000" dirty="0"/>
                        <a:t>2</a:t>
                      </a:r>
                      <a:r>
                        <a:rPr lang="en-US" sz="1050" dirty="0"/>
                        <a:t>S (up to 371 ppm on gas detector field measurement). No gas data available.</a:t>
                      </a:r>
                      <a:endParaRPr lang="en-ID" sz="105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n-ID" sz="1050"/>
                    </a:p>
                  </a:txBody>
                  <a:tcPr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tcPr>
                </a:tc>
                <a:tc gridSpan="3" vMerge="1">
                  <a:txBody>
                    <a:bodyPr/>
                    <a:lstStyle/>
                    <a:p>
                      <a:endParaRPr lang="en-ID"/>
                    </a:p>
                  </a:txBody>
                  <a:tcPr>
                    <a:lnT w="12700" cap="flat" cmpd="sng" algn="ctr">
                      <a:solidFill>
                        <a:schemeClr val="tx2"/>
                      </a:solidFill>
                      <a:prstDash val="solid"/>
                      <a:round/>
                      <a:headEnd type="none" w="med" len="med"/>
                      <a:tailEnd type="none" w="med" len="med"/>
                    </a:lnT>
                  </a:tcPr>
                </a:tc>
                <a:tc hMerge="1" vMerge="1">
                  <a:txBody>
                    <a:bodyPr/>
                    <a:lstStyle/>
                    <a:p>
                      <a:endParaRPr lang="en-ID"/>
                    </a:p>
                  </a:txBody>
                  <a:tcPr/>
                </a:tc>
                <a:tc hMerge="1" vMerge="1">
                  <a:txBody>
                    <a:bodyPr/>
                    <a:lstStyle/>
                    <a:p>
                      <a:endParaRPr lang="en-ID"/>
                    </a:p>
                  </a:txBody>
                  <a:tcPr/>
                </a:tc>
                <a:tc vMerge="1">
                  <a:txBody>
                    <a:bodyPr/>
                    <a:lstStyle/>
                    <a:p>
                      <a:pPr algn="l"/>
                      <a:endParaRPr lang="en-ID" sz="105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3117778289"/>
                  </a:ext>
                </a:extLst>
              </a:tr>
            </a:tbl>
          </a:graphicData>
        </a:graphic>
      </p:graphicFrame>
      <p:sp>
        <p:nvSpPr>
          <p:cNvPr id="5" name="Title 3">
            <a:extLst>
              <a:ext uri="{FF2B5EF4-FFF2-40B4-BE49-F238E27FC236}">
                <a16:creationId xmlns:a16="http://schemas.microsoft.com/office/drawing/2014/main" id="{DB8236E8-DCFD-4341-AD57-4FF19AD7E747}"/>
              </a:ext>
            </a:extLst>
          </p:cNvPr>
          <p:cNvSpPr txBox="1">
            <a:spLocks/>
          </p:cNvSpPr>
          <p:nvPr/>
        </p:nvSpPr>
        <p:spPr>
          <a:xfrm>
            <a:off x="158725" y="310725"/>
            <a:ext cx="10515600" cy="3625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t>Geochemistry Summary</a:t>
            </a:r>
            <a:endParaRPr lang="en-GB" sz="2300" b="1" dirty="0"/>
          </a:p>
        </p:txBody>
      </p:sp>
    </p:spTree>
    <p:extLst>
      <p:ext uri="{BB962C8B-B14F-4D97-AF65-F5344CB8AC3E}">
        <p14:creationId xmlns:p14="http://schemas.microsoft.com/office/powerpoint/2010/main" val="642306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B41FF-943B-41AB-8685-299FE7135CB2}"/>
              </a:ext>
            </a:extLst>
          </p:cNvPr>
          <p:cNvSpPr txBox="1">
            <a:spLocks/>
          </p:cNvSpPr>
          <p:nvPr/>
        </p:nvSpPr>
        <p:spPr>
          <a:xfrm>
            <a:off x="158725" y="310725"/>
            <a:ext cx="10515600" cy="3625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2800" b="1" dirty="0"/>
              <a:t>Geochemical Model and Fluid Pathway</a:t>
            </a:r>
            <a:endParaRPr lang="en-GB" sz="2800" b="1" dirty="0"/>
          </a:p>
        </p:txBody>
      </p:sp>
      <p:sp>
        <p:nvSpPr>
          <p:cNvPr id="9" name="Rectangle 8">
            <a:extLst>
              <a:ext uri="{FF2B5EF4-FFF2-40B4-BE49-F238E27FC236}">
                <a16:creationId xmlns:a16="http://schemas.microsoft.com/office/drawing/2014/main" id="{32DAAE33-D988-425C-94AE-1BA5822CB68D}"/>
              </a:ext>
            </a:extLst>
          </p:cNvPr>
          <p:cNvSpPr/>
          <p:nvPr/>
        </p:nvSpPr>
        <p:spPr>
          <a:xfrm>
            <a:off x="5862320" y="853441"/>
            <a:ext cx="5877396" cy="5812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500" b="1">
                <a:solidFill>
                  <a:schemeClr val="tx1"/>
                </a:solidFill>
              </a:rPr>
              <a:t>Key Geochemistry Features:</a:t>
            </a:r>
          </a:p>
          <a:p>
            <a:pPr marL="342900" indent="-342900" algn="just">
              <a:buFont typeface="+mj-lt"/>
              <a:buAutoNum type="arabicPeriod"/>
            </a:pPr>
            <a:r>
              <a:rPr lang="en-US" sz="1500">
                <a:solidFill>
                  <a:schemeClr val="tx1"/>
                </a:solidFill>
              </a:rPr>
              <a:t>There are several thermal and non-thermal manifestations found in </a:t>
            </a:r>
            <a:r>
              <a:rPr lang="en-US" sz="1500" err="1">
                <a:solidFill>
                  <a:schemeClr val="tx1"/>
                </a:solidFill>
              </a:rPr>
              <a:t>Candradimuka</a:t>
            </a:r>
            <a:r>
              <a:rPr lang="en-US" sz="1500">
                <a:solidFill>
                  <a:schemeClr val="tx1"/>
                </a:solidFill>
              </a:rPr>
              <a:t> Prospect. There are: Hot springs, Fumarole, Cold Springs,  </a:t>
            </a:r>
            <a:r>
              <a:rPr lang="en-US" sz="1500" err="1">
                <a:solidFill>
                  <a:schemeClr val="tx1"/>
                </a:solidFill>
              </a:rPr>
              <a:t>Kaipohan</a:t>
            </a:r>
            <a:r>
              <a:rPr lang="en-US" sz="1500">
                <a:solidFill>
                  <a:schemeClr val="tx1"/>
                </a:solidFill>
              </a:rPr>
              <a:t> and Hg soil gas anomalies.</a:t>
            </a:r>
          </a:p>
          <a:p>
            <a:pPr marL="342900" indent="-342900" algn="just">
              <a:buFont typeface="+mj-lt"/>
              <a:buAutoNum type="arabicPeriod"/>
            </a:pPr>
            <a:endParaRPr lang="en-US" sz="1500">
              <a:solidFill>
                <a:schemeClr val="tx1"/>
              </a:solidFill>
            </a:endParaRPr>
          </a:p>
          <a:p>
            <a:pPr marL="342900" indent="-342900" algn="just">
              <a:buFont typeface="+mj-lt"/>
              <a:buAutoNum type="arabicPeriod"/>
            </a:pPr>
            <a:r>
              <a:rPr lang="en-US" sz="1500">
                <a:solidFill>
                  <a:schemeClr val="tx1"/>
                </a:solidFill>
              </a:rPr>
              <a:t>Hot springs of </a:t>
            </a:r>
            <a:r>
              <a:rPr lang="en-US" sz="1500" err="1">
                <a:solidFill>
                  <a:schemeClr val="tx1"/>
                </a:solidFill>
              </a:rPr>
              <a:t>Candradimuka</a:t>
            </a:r>
            <a:r>
              <a:rPr lang="en-US" sz="1500">
                <a:solidFill>
                  <a:schemeClr val="tx1"/>
                </a:solidFill>
              </a:rPr>
              <a:t> area and cold spring of </a:t>
            </a:r>
            <a:r>
              <a:rPr lang="en-US" sz="1500" err="1">
                <a:solidFill>
                  <a:schemeClr val="tx1"/>
                </a:solidFill>
              </a:rPr>
              <a:t>Wanapria</a:t>
            </a:r>
            <a:r>
              <a:rPr lang="en-US" sz="1500">
                <a:solidFill>
                  <a:schemeClr val="tx1"/>
                </a:solidFill>
              </a:rPr>
              <a:t> are SO</a:t>
            </a:r>
            <a:r>
              <a:rPr lang="en-US" sz="1500" baseline="-25000">
                <a:solidFill>
                  <a:schemeClr val="tx1"/>
                </a:solidFill>
              </a:rPr>
              <a:t>4</a:t>
            </a:r>
            <a:r>
              <a:rPr lang="en-US" sz="1500" baseline="30000">
                <a:solidFill>
                  <a:schemeClr val="tx1"/>
                </a:solidFill>
              </a:rPr>
              <a:t>-</a:t>
            </a:r>
            <a:r>
              <a:rPr lang="en-US" sz="1500">
                <a:solidFill>
                  <a:schemeClr val="tx1"/>
                </a:solidFill>
              </a:rPr>
              <a:t> type and indicating steam-heated surface features based on Cl-SO</a:t>
            </a:r>
            <a:r>
              <a:rPr lang="en-US" sz="1500" baseline="-25000">
                <a:solidFill>
                  <a:schemeClr val="tx1"/>
                </a:solidFill>
              </a:rPr>
              <a:t>4</a:t>
            </a:r>
            <a:r>
              <a:rPr lang="en-US" sz="1500">
                <a:solidFill>
                  <a:schemeClr val="tx1"/>
                </a:solidFill>
              </a:rPr>
              <a:t>-HCO</a:t>
            </a:r>
            <a:r>
              <a:rPr lang="en-US" sz="1500" baseline="-25000">
                <a:solidFill>
                  <a:schemeClr val="tx1"/>
                </a:solidFill>
              </a:rPr>
              <a:t>3</a:t>
            </a:r>
            <a:r>
              <a:rPr lang="en-US" sz="1500">
                <a:solidFill>
                  <a:schemeClr val="tx1"/>
                </a:solidFill>
              </a:rPr>
              <a:t> diagram and Cl vs. B plot. </a:t>
            </a:r>
          </a:p>
          <a:p>
            <a:pPr marL="342900" indent="-342900" algn="just">
              <a:buFont typeface="+mj-lt"/>
              <a:buAutoNum type="arabicPeriod"/>
            </a:pPr>
            <a:endParaRPr lang="en-US" sz="1500">
              <a:solidFill>
                <a:schemeClr val="tx1"/>
              </a:solidFill>
            </a:endParaRPr>
          </a:p>
          <a:p>
            <a:pPr marL="342900" indent="-342900" algn="just">
              <a:buFont typeface="+mj-lt"/>
              <a:buAutoNum type="arabicPeriod"/>
            </a:pPr>
            <a:r>
              <a:rPr lang="en-US" sz="1500">
                <a:solidFill>
                  <a:schemeClr val="tx1"/>
                </a:solidFill>
              </a:rPr>
              <a:t>Fumaroles of </a:t>
            </a:r>
            <a:r>
              <a:rPr lang="en-US" sz="1500" err="1">
                <a:solidFill>
                  <a:schemeClr val="tx1"/>
                </a:solidFill>
              </a:rPr>
              <a:t>Candradimuka</a:t>
            </a:r>
            <a:r>
              <a:rPr lang="en-US" sz="1500">
                <a:solidFill>
                  <a:schemeClr val="tx1"/>
                </a:solidFill>
              </a:rPr>
              <a:t> area are 90-92°C with high NCG content (16-37wt%). Possibly controlled by NW-SE fault. </a:t>
            </a:r>
          </a:p>
          <a:p>
            <a:pPr marL="342900" indent="-342900" algn="just">
              <a:buFont typeface="+mj-lt"/>
              <a:buAutoNum type="arabicPeriod"/>
            </a:pPr>
            <a:endParaRPr lang="en-US" sz="1500">
              <a:solidFill>
                <a:schemeClr val="tx1"/>
              </a:solidFill>
            </a:endParaRPr>
          </a:p>
          <a:p>
            <a:pPr marL="342900" indent="-342900" algn="just">
              <a:buFont typeface="+mj-lt"/>
              <a:buAutoNum type="arabicPeriod"/>
            </a:pPr>
            <a:r>
              <a:rPr lang="en-US" sz="1500" b="1">
                <a:solidFill>
                  <a:schemeClr val="tx1"/>
                </a:solidFill>
              </a:rPr>
              <a:t>The presence </a:t>
            </a:r>
            <a:r>
              <a:rPr lang="en-US" sz="1500" b="1" err="1">
                <a:solidFill>
                  <a:schemeClr val="tx1"/>
                </a:solidFill>
              </a:rPr>
              <a:t>Candradimuka</a:t>
            </a:r>
            <a:r>
              <a:rPr lang="en-US" sz="1500" b="1">
                <a:solidFill>
                  <a:schemeClr val="tx1"/>
                </a:solidFill>
              </a:rPr>
              <a:t> fumarole and </a:t>
            </a:r>
            <a:r>
              <a:rPr lang="en-US" sz="1500" b="1" err="1">
                <a:solidFill>
                  <a:schemeClr val="tx1"/>
                </a:solidFill>
              </a:rPr>
              <a:t>Wanapria</a:t>
            </a:r>
            <a:r>
              <a:rPr lang="en-US" sz="1500" b="1">
                <a:solidFill>
                  <a:schemeClr val="tx1"/>
                </a:solidFill>
              </a:rPr>
              <a:t> </a:t>
            </a:r>
            <a:r>
              <a:rPr lang="en-US" sz="1500" b="1" err="1">
                <a:solidFill>
                  <a:schemeClr val="tx1"/>
                </a:solidFill>
              </a:rPr>
              <a:t>Kaipohan</a:t>
            </a:r>
            <a:r>
              <a:rPr lang="en-US" sz="1500" b="1">
                <a:solidFill>
                  <a:schemeClr val="tx1"/>
                </a:solidFill>
              </a:rPr>
              <a:t> imply the </a:t>
            </a:r>
            <a:r>
              <a:rPr lang="en-US" sz="1500" b="1" err="1">
                <a:solidFill>
                  <a:schemeClr val="tx1"/>
                </a:solidFill>
              </a:rPr>
              <a:t>upflow</a:t>
            </a:r>
            <a:r>
              <a:rPr lang="en-US" sz="1500" b="1">
                <a:solidFill>
                  <a:schemeClr val="tx1"/>
                </a:solidFill>
              </a:rPr>
              <a:t> area of the geothermal system.</a:t>
            </a:r>
            <a:r>
              <a:rPr lang="en-US" sz="1500">
                <a:solidFill>
                  <a:schemeClr val="tx1"/>
                </a:solidFill>
              </a:rPr>
              <a:t> </a:t>
            </a:r>
          </a:p>
          <a:p>
            <a:pPr marL="800100" lvl="1" indent="-342900" algn="just">
              <a:buFont typeface="Arial" panose="020B0604020202020204" pitchFamily="34" charset="0"/>
              <a:buChar char="•"/>
            </a:pPr>
            <a:r>
              <a:rPr lang="en-US" sz="1500">
                <a:solidFill>
                  <a:schemeClr val="tx1"/>
                </a:solidFill>
              </a:rPr>
              <a:t>However, the fumaroles are also present as the edge of the </a:t>
            </a:r>
            <a:r>
              <a:rPr lang="en-US" sz="1500" err="1">
                <a:solidFill>
                  <a:schemeClr val="tx1"/>
                </a:solidFill>
              </a:rPr>
              <a:t>upflow</a:t>
            </a:r>
            <a:r>
              <a:rPr lang="en-US" sz="1500">
                <a:solidFill>
                  <a:schemeClr val="tx1"/>
                </a:solidFill>
              </a:rPr>
              <a:t> that is sourced from the reservoir. </a:t>
            </a:r>
          </a:p>
          <a:p>
            <a:pPr marL="800100" lvl="1" indent="-342900" algn="just">
              <a:buFont typeface="Arial" panose="020B0604020202020204" pitchFamily="34" charset="0"/>
              <a:buChar char="•"/>
            </a:pPr>
            <a:r>
              <a:rPr lang="en-US" sz="1500" b="1">
                <a:solidFill>
                  <a:schemeClr val="tx1"/>
                </a:solidFill>
              </a:rPr>
              <a:t>The </a:t>
            </a:r>
            <a:r>
              <a:rPr lang="en-US" sz="1500" b="1" err="1">
                <a:solidFill>
                  <a:schemeClr val="tx1"/>
                </a:solidFill>
              </a:rPr>
              <a:t>kaipohan</a:t>
            </a:r>
            <a:r>
              <a:rPr lang="en-US" sz="1500" b="1">
                <a:solidFill>
                  <a:schemeClr val="tx1"/>
                </a:solidFill>
              </a:rPr>
              <a:t> may occurs due to some gas leak beneath the up-flow area.</a:t>
            </a:r>
          </a:p>
          <a:p>
            <a:pPr marL="800100" lvl="1" indent="-342900" algn="just">
              <a:buFont typeface="Arial" panose="020B0604020202020204" pitchFamily="34" charset="0"/>
              <a:buChar char="•"/>
            </a:pPr>
            <a:endParaRPr lang="en-US" sz="1500" b="1">
              <a:solidFill>
                <a:schemeClr val="tx1"/>
              </a:solidFill>
            </a:endParaRPr>
          </a:p>
          <a:p>
            <a:pPr marL="342900" indent="-342900" algn="just">
              <a:buFont typeface="+mj-lt"/>
              <a:buAutoNum type="arabicPeriod" startAt="5"/>
            </a:pPr>
            <a:r>
              <a:rPr lang="en-US" sz="1500">
                <a:solidFill>
                  <a:schemeClr val="tx1"/>
                </a:solidFill>
              </a:rPr>
              <a:t>Estimated reservoir temperature based on gas geothermometers is ~ 230° - 275 ° C.</a:t>
            </a:r>
          </a:p>
          <a:p>
            <a:pPr marL="342900" indent="-342900" algn="just">
              <a:buFont typeface="+mj-lt"/>
              <a:buAutoNum type="arabicPeriod" startAt="5"/>
            </a:pPr>
            <a:endParaRPr lang="en-US" sz="1500">
              <a:solidFill>
                <a:schemeClr val="tx1"/>
              </a:solidFill>
            </a:endParaRPr>
          </a:p>
          <a:p>
            <a:pPr marL="342900" indent="-342900" algn="just">
              <a:buFont typeface="+mj-lt"/>
              <a:buAutoNum type="arabicPeriod" startAt="5"/>
            </a:pPr>
            <a:r>
              <a:rPr lang="en-US" sz="1500">
                <a:solidFill>
                  <a:schemeClr val="tx1"/>
                </a:solidFill>
              </a:rPr>
              <a:t>Estimated to have two-phase liquid and circumneutral pH, however, may indicated to be located at deeper elevation.</a:t>
            </a:r>
          </a:p>
        </p:txBody>
      </p:sp>
      <p:grpSp>
        <p:nvGrpSpPr>
          <p:cNvPr id="60" name="Group 59">
            <a:extLst>
              <a:ext uri="{FF2B5EF4-FFF2-40B4-BE49-F238E27FC236}">
                <a16:creationId xmlns:a16="http://schemas.microsoft.com/office/drawing/2014/main" id="{84A9979C-E64F-4322-9196-9FD6F900A0C2}"/>
              </a:ext>
            </a:extLst>
          </p:cNvPr>
          <p:cNvGrpSpPr/>
          <p:nvPr/>
        </p:nvGrpSpPr>
        <p:grpSpPr>
          <a:xfrm>
            <a:off x="158725" y="853441"/>
            <a:ext cx="5362606" cy="5293293"/>
            <a:chOff x="2328514" y="760851"/>
            <a:chExt cx="3647140" cy="3600000"/>
          </a:xfrm>
        </p:grpSpPr>
        <p:pic>
          <p:nvPicPr>
            <p:cNvPr id="5" name="Picture 4" descr="Map&#10;&#10;Description automatically generated">
              <a:extLst>
                <a:ext uri="{FF2B5EF4-FFF2-40B4-BE49-F238E27FC236}">
                  <a16:creationId xmlns:a16="http://schemas.microsoft.com/office/drawing/2014/main" id="{15AAF3E2-430B-4486-8966-BC1603A43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514" y="760851"/>
              <a:ext cx="3647140" cy="3600000"/>
            </a:xfrm>
            <a:prstGeom prst="rect">
              <a:avLst/>
            </a:prstGeom>
          </p:spPr>
        </p:pic>
        <p:grpSp>
          <p:nvGrpSpPr>
            <p:cNvPr id="39" name="Group 38">
              <a:extLst>
                <a:ext uri="{FF2B5EF4-FFF2-40B4-BE49-F238E27FC236}">
                  <a16:creationId xmlns:a16="http://schemas.microsoft.com/office/drawing/2014/main" id="{D0AAD13F-F173-4036-9130-A0BE91F4D208}"/>
                </a:ext>
              </a:extLst>
            </p:cNvPr>
            <p:cNvGrpSpPr/>
            <p:nvPr/>
          </p:nvGrpSpPr>
          <p:grpSpPr>
            <a:xfrm>
              <a:off x="4263135" y="2565179"/>
              <a:ext cx="390515" cy="343864"/>
              <a:chOff x="9676732" y="3947472"/>
              <a:chExt cx="701335" cy="617551"/>
            </a:xfrm>
          </p:grpSpPr>
          <p:sp>
            <p:nvSpPr>
              <p:cNvPr id="49" name="Oval 48">
                <a:extLst>
                  <a:ext uri="{FF2B5EF4-FFF2-40B4-BE49-F238E27FC236}">
                    <a16:creationId xmlns:a16="http://schemas.microsoft.com/office/drawing/2014/main" id="{B0400252-6D30-4380-B842-4FF82696AFD7}"/>
                  </a:ext>
                </a:extLst>
              </p:cNvPr>
              <p:cNvSpPr/>
              <p:nvPr/>
            </p:nvSpPr>
            <p:spPr>
              <a:xfrm rot="19229475">
                <a:off x="9754560" y="3947472"/>
                <a:ext cx="519165" cy="617551"/>
              </a:xfrm>
              <a:prstGeom prst="ellipse">
                <a:avLst/>
              </a:prstGeom>
              <a:solidFill>
                <a:srgbClr val="C00000">
                  <a:alpha val="4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900"/>
              </a:p>
            </p:txBody>
          </p:sp>
          <p:sp>
            <p:nvSpPr>
              <p:cNvPr id="50" name="TextBox 49">
                <a:extLst>
                  <a:ext uri="{FF2B5EF4-FFF2-40B4-BE49-F238E27FC236}">
                    <a16:creationId xmlns:a16="http://schemas.microsoft.com/office/drawing/2014/main" id="{8E73EEF1-9227-4BA4-883F-4CDFCB0438F1}"/>
                  </a:ext>
                </a:extLst>
              </p:cNvPr>
              <p:cNvSpPr txBox="1"/>
              <p:nvPr/>
            </p:nvSpPr>
            <p:spPr>
              <a:xfrm>
                <a:off x="9676732" y="4106616"/>
                <a:ext cx="701335" cy="300738"/>
              </a:xfrm>
              <a:prstGeom prst="rect">
                <a:avLst/>
              </a:prstGeom>
              <a:noFill/>
            </p:spPr>
            <p:txBody>
              <a:bodyPr wrap="none" rtlCol="0">
                <a:spAutoFit/>
              </a:bodyPr>
              <a:lstStyle/>
              <a:p>
                <a:r>
                  <a:rPr lang="en-MY" sz="1000" b="1" err="1">
                    <a:solidFill>
                      <a:schemeClr val="bg1"/>
                    </a:solidFill>
                  </a:rPr>
                  <a:t>Upflow</a:t>
                </a:r>
                <a:endParaRPr lang="en-MY" sz="1000" b="1">
                  <a:solidFill>
                    <a:schemeClr val="bg1"/>
                  </a:solidFill>
                </a:endParaRPr>
              </a:p>
            </p:txBody>
          </p:sp>
        </p:grpSp>
        <p:grpSp>
          <p:nvGrpSpPr>
            <p:cNvPr id="40" name="Group 39">
              <a:extLst>
                <a:ext uri="{FF2B5EF4-FFF2-40B4-BE49-F238E27FC236}">
                  <a16:creationId xmlns:a16="http://schemas.microsoft.com/office/drawing/2014/main" id="{0C6AF8E6-A769-41A8-8AAE-09F55DDA859F}"/>
                </a:ext>
              </a:extLst>
            </p:cNvPr>
            <p:cNvGrpSpPr/>
            <p:nvPr/>
          </p:nvGrpSpPr>
          <p:grpSpPr>
            <a:xfrm rot="2276831">
              <a:off x="3965149" y="2087024"/>
              <a:ext cx="305643" cy="168429"/>
              <a:chOff x="8865347" y="3436679"/>
              <a:chExt cx="497408" cy="274102"/>
            </a:xfrm>
          </p:grpSpPr>
          <p:sp>
            <p:nvSpPr>
              <p:cNvPr id="47" name="Arrow: Down 46">
                <a:extLst>
                  <a:ext uri="{FF2B5EF4-FFF2-40B4-BE49-F238E27FC236}">
                    <a16:creationId xmlns:a16="http://schemas.microsoft.com/office/drawing/2014/main" id="{F11EBC35-D00C-4A25-A5CB-25F55567BE92}"/>
                  </a:ext>
                </a:extLst>
              </p:cNvPr>
              <p:cNvSpPr/>
              <p:nvPr/>
            </p:nvSpPr>
            <p:spPr>
              <a:xfrm rot="7581588">
                <a:off x="8950900" y="3351126"/>
                <a:ext cx="273564" cy="444670"/>
              </a:xfrm>
              <a:prstGeom prst="downArrow">
                <a:avLst/>
              </a:prstGeom>
              <a:solidFill>
                <a:srgbClr val="5B9BD5">
                  <a:alpha val="69804"/>
                </a:srgb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050"/>
              </a:p>
            </p:txBody>
          </p:sp>
          <p:sp>
            <p:nvSpPr>
              <p:cNvPr id="48" name="TextBox 47">
                <a:extLst>
                  <a:ext uri="{FF2B5EF4-FFF2-40B4-BE49-F238E27FC236}">
                    <a16:creationId xmlns:a16="http://schemas.microsoft.com/office/drawing/2014/main" id="{252E2E2E-6AFA-4827-9EBA-DBD1631888AA}"/>
                  </a:ext>
                </a:extLst>
              </p:cNvPr>
              <p:cNvSpPr txBox="1"/>
              <p:nvPr/>
            </p:nvSpPr>
            <p:spPr>
              <a:xfrm rot="2341319">
                <a:off x="8867391" y="3506391"/>
                <a:ext cx="495364" cy="204390"/>
              </a:xfrm>
              <a:prstGeom prst="rect">
                <a:avLst/>
              </a:prstGeom>
              <a:noFill/>
            </p:spPr>
            <p:txBody>
              <a:bodyPr wrap="none" rtlCol="0">
                <a:spAutoFit/>
              </a:bodyPr>
              <a:lstStyle/>
              <a:p>
                <a:r>
                  <a:rPr lang="en-MY" sz="600" b="1">
                    <a:solidFill>
                      <a:schemeClr val="bg1"/>
                    </a:solidFill>
                  </a:rPr>
                  <a:t>Outflow</a:t>
                </a:r>
              </a:p>
            </p:txBody>
          </p:sp>
        </p:grpSp>
        <p:grpSp>
          <p:nvGrpSpPr>
            <p:cNvPr id="41" name="Group 40">
              <a:extLst>
                <a:ext uri="{FF2B5EF4-FFF2-40B4-BE49-F238E27FC236}">
                  <a16:creationId xmlns:a16="http://schemas.microsoft.com/office/drawing/2014/main" id="{2A680B49-99EF-40A5-92A1-A043B35BBECE}"/>
                </a:ext>
              </a:extLst>
            </p:cNvPr>
            <p:cNvGrpSpPr/>
            <p:nvPr/>
          </p:nvGrpSpPr>
          <p:grpSpPr>
            <a:xfrm rot="1359643">
              <a:off x="4672520" y="3119907"/>
              <a:ext cx="289965" cy="305478"/>
              <a:chOff x="9856014" y="4324297"/>
              <a:chExt cx="471890" cy="497139"/>
            </a:xfrm>
          </p:grpSpPr>
          <p:sp>
            <p:nvSpPr>
              <p:cNvPr id="45" name="Arrow: Down 44">
                <a:extLst>
                  <a:ext uri="{FF2B5EF4-FFF2-40B4-BE49-F238E27FC236}">
                    <a16:creationId xmlns:a16="http://schemas.microsoft.com/office/drawing/2014/main" id="{5A52E140-A0F7-4700-8511-5D548922FED0}"/>
                  </a:ext>
                </a:extLst>
              </p:cNvPr>
              <p:cNvSpPr/>
              <p:nvPr/>
            </p:nvSpPr>
            <p:spPr>
              <a:xfrm rot="18768277">
                <a:off x="9937461" y="4357402"/>
                <a:ext cx="308996" cy="471890"/>
              </a:xfrm>
              <a:prstGeom prst="downArrow">
                <a:avLst/>
              </a:prstGeom>
              <a:solidFill>
                <a:srgbClr val="5B9BD5">
                  <a:alpha val="69020"/>
                </a:srgb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000"/>
              </a:p>
            </p:txBody>
          </p:sp>
          <p:sp>
            <p:nvSpPr>
              <p:cNvPr id="46" name="TextBox 45">
                <a:extLst>
                  <a:ext uri="{FF2B5EF4-FFF2-40B4-BE49-F238E27FC236}">
                    <a16:creationId xmlns:a16="http://schemas.microsoft.com/office/drawing/2014/main" id="{E6DC1D4A-CBBE-49AC-A1B3-1C362C7B40C5}"/>
                  </a:ext>
                </a:extLst>
              </p:cNvPr>
              <p:cNvSpPr txBox="1"/>
              <p:nvPr/>
            </p:nvSpPr>
            <p:spPr>
              <a:xfrm rot="3152600">
                <a:off x="9808830" y="4479188"/>
                <a:ext cx="497139" cy="187357"/>
              </a:xfrm>
              <a:prstGeom prst="rect">
                <a:avLst/>
              </a:prstGeom>
              <a:noFill/>
            </p:spPr>
            <p:txBody>
              <a:bodyPr wrap="none" rtlCol="0">
                <a:spAutoFit/>
              </a:bodyPr>
              <a:lstStyle/>
              <a:p>
                <a:r>
                  <a:rPr lang="en-MY" sz="500" b="1">
                    <a:solidFill>
                      <a:schemeClr val="bg1"/>
                    </a:solidFill>
                  </a:rPr>
                  <a:t>Outflow ?</a:t>
                </a:r>
              </a:p>
            </p:txBody>
          </p:sp>
        </p:grpSp>
      </p:grpSp>
    </p:spTree>
    <p:extLst>
      <p:ext uri="{BB962C8B-B14F-4D97-AF65-F5344CB8AC3E}">
        <p14:creationId xmlns:p14="http://schemas.microsoft.com/office/powerpoint/2010/main" val="2323824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8190-FED3-41E0-893C-B8A8270B452B}"/>
              </a:ext>
            </a:extLst>
          </p:cNvPr>
          <p:cNvSpPr>
            <a:spLocks noGrp="1"/>
          </p:cNvSpPr>
          <p:nvPr>
            <p:ph type="title"/>
          </p:nvPr>
        </p:nvSpPr>
        <p:spPr/>
        <p:txBody>
          <a:bodyPr/>
          <a:lstStyle/>
          <a:p>
            <a:r>
              <a:rPr lang="en-US" dirty="0"/>
              <a:t>Geophysical Overview</a:t>
            </a:r>
            <a:endParaRPr lang="en-ID" dirty="0"/>
          </a:p>
        </p:txBody>
      </p:sp>
      <p:sp>
        <p:nvSpPr>
          <p:cNvPr id="3" name="Content Placeholder 2">
            <a:extLst>
              <a:ext uri="{FF2B5EF4-FFF2-40B4-BE49-F238E27FC236}">
                <a16:creationId xmlns:a16="http://schemas.microsoft.com/office/drawing/2014/main" id="{BFB497ED-6364-4D74-A7D5-7E28C854FE5E}"/>
              </a:ext>
            </a:extLst>
          </p:cNvPr>
          <p:cNvSpPr>
            <a:spLocks noGrp="1"/>
          </p:cNvSpPr>
          <p:nvPr>
            <p:ph idx="1"/>
          </p:nvPr>
        </p:nvSpPr>
        <p:spPr/>
        <p:txBody>
          <a:bodyPr/>
          <a:lstStyle/>
          <a:p>
            <a:endParaRPr lang="en-ID"/>
          </a:p>
        </p:txBody>
      </p:sp>
    </p:spTree>
    <p:extLst>
      <p:ext uri="{BB962C8B-B14F-4D97-AF65-F5344CB8AC3E}">
        <p14:creationId xmlns:p14="http://schemas.microsoft.com/office/powerpoint/2010/main" val="1872557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Map&#10;&#10;Description automatically generated">
            <a:extLst>
              <a:ext uri="{FF2B5EF4-FFF2-40B4-BE49-F238E27FC236}">
                <a16:creationId xmlns:a16="http://schemas.microsoft.com/office/drawing/2014/main" id="{9B64E608-6F1D-471E-8982-CAAFB2C1F91A}"/>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54244" y="661539"/>
            <a:ext cx="7127606" cy="5043935"/>
          </a:xfrm>
          <a:prstGeom prst="rect">
            <a:avLst/>
          </a:prstGeom>
        </p:spPr>
      </p:pic>
      <p:sp>
        <p:nvSpPr>
          <p:cNvPr id="6" name="Title 3">
            <a:extLst>
              <a:ext uri="{FF2B5EF4-FFF2-40B4-BE49-F238E27FC236}">
                <a16:creationId xmlns:a16="http://schemas.microsoft.com/office/drawing/2014/main" id="{8ABDB013-9FA7-4FA3-8CD1-308653472D4A}"/>
              </a:ext>
            </a:extLst>
          </p:cNvPr>
          <p:cNvSpPr txBox="1">
            <a:spLocks/>
          </p:cNvSpPr>
          <p:nvPr/>
        </p:nvSpPr>
        <p:spPr>
          <a:xfrm>
            <a:off x="130444" y="221949"/>
            <a:ext cx="10515600" cy="3625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2800" b="1"/>
              <a:t>MT Inversion, GDE 2022</a:t>
            </a:r>
            <a:endParaRPr lang="en-GB" sz="2800" b="1"/>
          </a:p>
        </p:txBody>
      </p:sp>
      <p:sp>
        <p:nvSpPr>
          <p:cNvPr id="10" name="TextBox 9">
            <a:extLst>
              <a:ext uri="{FF2B5EF4-FFF2-40B4-BE49-F238E27FC236}">
                <a16:creationId xmlns:a16="http://schemas.microsoft.com/office/drawing/2014/main" id="{09862FA4-57ED-4A6E-8C66-8C44FDD186A4}"/>
              </a:ext>
            </a:extLst>
          </p:cNvPr>
          <p:cNvSpPr txBox="1"/>
          <p:nvPr/>
        </p:nvSpPr>
        <p:spPr>
          <a:xfrm>
            <a:off x="1613391" y="1361365"/>
            <a:ext cx="405880" cy="261610"/>
          </a:xfrm>
          <a:prstGeom prst="rect">
            <a:avLst/>
          </a:prstGeom>
          <a:noFill/>
          <a:ln>
            <a:noFill/>
          </a:ln>
        </p:spPr>
        <p:txBody>
          <a:bodyPr wrap="none" rtlCol="0">
            <a:spAutoFit/>
          </a:bodyPr>
          <a:lstStyle/>
          <a:p>
            <a:r>
              <a:rPr lang="en-US" sz="1100" b="1">
                <a:effectLst>
                  <a:glow rad="88900">
                    <a:schemeClr val="bg1">
                      <a:alpha val="80000"/>
                    </a:schemeClr>
                  </a:glow>
                </a:effectLst>
              </a:rPr>
              <a:t>NW</a:t>
            </a:r>
            <a:endParaRPr lang="en-ID" sz="1100" b="1">
              <a:effectLst>
                <a:glow rad="88900">
                  <a:schemeClr val="bg1">
                    <a:alpha val="80000"/>
                  </a:schemeClr>
                </a:glow>
              </a:effectLst>
            </a:endParaRPr>
          </a:p>
        </p:txBody>
      </p:sp>
      <p:sp>
        <p:nvSpPr>
          <p:cNvPr id="36" name="TextBox 35">
            <a:extLst>
              <a:ext uri="{FF2B5EF4-FFF2-40B4-BE49-F238E27FC236}">
                <a16:creationId xmlns:a16="http://schemas.microsoft.com/office/drawing/2014/main" id="{91776F2D-9FDE-48A0-97B6-7512EFA566A7}"/>
              </a:ext>
            </a:extLst>
          </p:cNvPr>
          <p:cNvSpPr txBox="1"/>
          <p:nvPr/>
        </p:nvSpPr>
        <p:spPr>
          <a:xfrm>
            <a:off x="4507735" y="2003985"/>
            <a:ext cx="346570" cy="261610"/>
          </a:xfrm>
          <a:prstGeom prst="rect">
            <a:avLst/>
          </a:prstGeom>
          <a:noFill/>
          <a:ln>
            <a:noFill/>
          </a:ln>
        </p:spPr>
        <p:txBody>
          <a:bodyPr wrap="none" rtlCol="0">
            <a:spAutoFit/>
          </a:bodyPr>
          <a:lstStyle/>
          <a:p>
            <a:r>
              <a:rPr lang="en-US" sz="1100" b="1">
                <a:effectLst>
                  <a:glow rad="88900">
                    <a:schemeClr val="bg1">
                      <a:alpha val="80000"/>
                    </a:schemeClr>
                  </a:glow>
                </a:effectLst>
              </a:rPr>
              <a:t>NE</a:t>
            </a:r>
            <a:endParaRPr lang="en-ID" sz="1100" b="1">
              <a:effectLst>
                <a:glow rad="88900">
                  <a:schemeClr val="bg1">
                    <a:alpha val="80000"/>
                  </a:schemeClr>
                </a:glow>
              </a:effectLst>
            </a:endParaRPr>
          </a:p>
        </p:txBody>
      </p:sp>
      <p:sp>
        <p:nvSpPr>
          <p:cNvPr id="38" name="TextBox 37">
            <a:extLst>
              <a:ext uri="{FF2B5EF4-FFF2-40B4-BE49-F238E27FC236}">
                <a16:creationId xmlns:a16="http://schemas.microsoft.com/office/drawing/2014/main" id="{8C296B1F-2564-4D5E-884A-E184E3E9FD08}"/>
              </a:ext>
            </a:extLst>
          </p:cNvPr>
          <p:cNvSpPr txBox="1"/>
          <p:nvPr/>
        </p:nvSpPr>
        <p:spPr>
          <a:xfrm>
            <a:off x="2209938" y="4242012"/>
            <a:ext cx="380232" cy="261610"/>
          </a:xfrm>
          <a:prstGeom prst="rect">
            <a:avLst/>
          </a:prstGeom>
          <a:noFill/>
          <a:ln>
            <a:noFill/>
          </a:ln>
        </p:spPr>
        <p:txBody>
          <a:bodyPr wrap="none" rtlCol="0">
            <a:spAutoFit/>
          </a:bodyPr>
          <a:lstStyle/>
          <a:p>
            <a:r>
              <a:rPr lang="en-US" sz="1100" b="1">
                <a:effectLst>
                  <a:glow rad="88900">
                    <a:schemeClr val="bg1">
                      <a:alpha val="80000"/>
                    </a:schemeClr>
                  </a:glow>
                </a:effectLst>
              </a:rPr>
              <a:t>SW</a:t>
            </a:r>
            <a:endParaRPr lang="en-ID" sz="1100" b="1">
              <a:effectLst>
                <a:glow rad="88900">
                  <a:schemeClr val="bg1">
                    <a:alpha val="80000"/>
                  </a:schemeClr>
                </a:glow>
              </a:effectLst>
            </a:endParaRPr>
          </a:p>
        </p:txBody>
      </p:sp>
      <p:grpSp>
        <p:nvGrpSpPr>
          <p:cNvPr id="2" name="Group 1">
            <a:extLst>
              <a:ext uri="{FF2B5EF4-FFF2-40B4-BE49-F238E27FC236}">
                <a16:creationId xmlns:a16="http://schemas.microsoft.com/office/drawing/2014/main" id="{FFD9360D-214F-421B-9525-75C77D075899}"/>
              </a:ext>
            </a:extLst>
          </p:cNvPr>
          <p:cNvGrpSpPr/>
          <p:nvPr/>
        </p:nvGrpSpPr>
        <p:grpSpPr>
          <a:xfrm>
            <a:off x="388709" y="933721"/>
            <a:ext cx="4307116" cy="3661903"/>
            <a:chOff x="388709" y="933721"/>
            <a:chExt cx="4307116" cy="3661903"/>
          </a:xfrm>
        </p:grpSpPr>
        <p:grpSp>
          <p:nvGrpSpPr>
            <p:cNvPr id="9" name="Group 8">
              <a:extLst>
                <a:ext uri="{FF2B5EF4-FFF2-40B4-BE49-F238E27FC236}">
                  <a16:creationId xmlns:a16="http://schemas.microsoft.com/office/drawing/2014/main" id="{95818233-3F58-4E5B-8D1F-840403646BB1}"/>
                </a:ext>
              </a:extLst>
            </p:cNvPr>
            <p:cNvGrpSpPr/>
            <p:nvPr/>
          </p:nvGrpSpPr>
          <p:grpSpPr>
            <a:xfrm>
              <a:off x="1929508" y="1625331"/>
              <a:ext cx="2766317" cy="2970293"/>
              <a:chOff x="2223847" y="2082800"/>
              <a:chExt cx="3235523" cy="3474097"/>
            </a:xfrm>
          </p:grpSpPr>
          <p:sp>
            <p:nvSpPr>
              <p:cNvPr id="12" name="Freeform: Shape 11">
                <a:extLst>
                  <a:ext uri="{FF2B5EF4-FFF2-40B4-BE49-F238E27FC236}">
                    <a16:creationId xmlns:a16="http://schemas.microsoft.com/office/drawing/2014/main" id="{991DE33C-C9C7-4D5E-B570-79E87867A538}"/>
                  </a:ext>
                </a:extLst>
              </p:cNvPr>
              <p:cNvSpPr/>
              <p:nvPr/>
            </p:nvSpPr>
            <p:spPr>
              <a:xfrm>
                <a:off x="2994045" y="2998884"/>
                <a:ext cx="1662564" cy="2221151"/>
              </a:xfrm>
              <a:custGeom>
                <a:avLst/>
                <a:gdLst>
                  <a:gd name="connsiteX0" fmla="*/ 224520 w 1662564"/>
                  <a:gd name="connsiteY0" fmla="*/ 2413 h 2221151"/>
                  <a:gd name="connsiteX1" fmla="*/ 2270 w 1662564"/>
                  <a:gd name="connsiteY1" fmla="*/ 186563 h 2221151"/>
                  <a:gd name="connsiteX2" fmla="*/ 122920 w 1662564"/>
                  <a:gd name="connsiteY2" fmla="*/ 631063 h 2221151"/>
                  <a:gd name="connsiteX3" fmla="*/ 338820 w 1662564"/>
                  <a:gd name="connsiteY3" fmla="*/ 1177163 h 2221151"/>
                  <a:gd name="connsiteX4" fmla="*/ 484870 w 1662564"/>
                  <a:gd name="connsiteY4" fmla="*/ 1570863 h 2221151"/>
                  <a:gd name="connsiteX5" fmla="*/ 713470 w 1662564"/>
                  <a:gd name="connsiteY5" fmla="*/ 1964563 h 2221151"/>
                  <a:gd name="connsiteX6" fmla="*/ 1056370 w 1662564"/>
                  <a:gd name="connsiteY6" fmla="*/ 2205863 h 2221151"/>
                  <a:gd name="connsiteX7" fmla="*/ 1310370 w 1662564"/>
                  <a:gd name="connsiteY7" fmla="*/ 2142363 h 2221151"/>
                  <a:gd name="connsiteX8" fmla="*/ 1583420 w 1662564"/>
                  <a:gd name="connsiteY8" fmla="*/ 1704213 h 2221151"/>
                  <a:gd name="connsiteX9" fmla="*/ 1653270 w 1662564"/>
                  <a:gd name="connsiteY9" fmla="*/ 1469263 h 2221151"/>
                  <a:gd name="connsiteX10" fmla="*/ 1411970 w 1662564"/>
                  <a:gd name="connsiteY10" fmla="*/ 1024763 h 2221151"/>
                  <a:gd name="connsiteX11" fmla="*/ 1208770 w 1662564"/>
                  <a:gd name="connsiteY11" fmla="*/ 751713 h 2221151"/>
                  <a:gd name="connsiteX12" fmla="*/ 796020 w 1662564"/>
                  <a:gd name="connsiteY12" fmla="*/ 402463 h 2221151"/>
                  <a:gd name="connsiteX13" fmla="*/ 453120 w 1662564"/>
                  <a:gd name="connsiteY13" fmla="*/ 104013 h 2221151"/>
                  <a:gd name="connsiteX14" fmla="*/ 224520 w 1662564"/>
                  <a:gd name="connsiteY14" fmla="*/ 2413 h 222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2564" h="2221151">
                    <a:moveTo>
                      <a:pt x="224520" y="2413"/>
                    </a:moveTo>
                    <a:cubicBezTo>
                      <a:pt x="149378" y="16171"/>
                      <a:pt x="19203" y="81788"/>
                      <a:pt x="2270" y="186563"/>
                    </a:cubicBezTo>
                    <a:cubicBezTo>
                      <a:pt x="-14663" y="291338"/>
                      <a:pt x="66828" y="465963"/>
                      <a:pt x="122920" y="631063"/>
                    </a:cubicBezTo>
                    <a:cubicBezTo>
                      <a:pt x="179012" y="796163"/>
                      <a:pt x="278495" y="1020530"/>
                      <a:pt x="338820" y="1177163"/>
                    </a:cubicBezTo>
                    <a:cubicBezTo>
                      <a:pt x="399145" y="1333796"/>
                      <a:pt x="422428" y="1439630"/>
                      <a:pt x="484870" y="1570863"/>
                    </a:cubicBezTo>
                    <a:cubicBezTo>
                      <a:pt x="547312" y="1702096"/>
                      <a:pt x="618220" y="1858730"/>
                      <a:pt x="713470" y="1964563"/>
                    </a:cubicBezTo>
                    <a:cubicBezTo>
                      <a:pt x="808720" y="2070396"/>
                      <a:pt x="956887" y="2176230"/>
                      <a:pt x="1056370" y="2205863"/>
                    </a:cubicBezTo>
                    <a:cubicBezTo>
                      <a:pt x="1155853" y="2235496"/>
                      <a:pt x="1222528" y="2225971"/>
                      <a:pt x="1310370" y="2142363"/>
                    </a:cubicBezTo>
                    <a:cubicBezTo>
                      <a:pt x="1398212" y="2058755"/>
                      <a:pt x="1526270" y="1816396"/>
                      <a:pt x="1583420" y="1704213"/>
                    </a:cubicBezTo>
                    <a:cubicBezTo>
                      <a:pt x="1640570" y="1592030"/>
                      <a:pt x="1681845" y="1582505"/>
                      <a:pt x="1653270" y="1469263"/>
                    </a:cubicBezTo>
                    <a:cubicBezTo>
                      <a:pt x="1624695" y="1356021"/>
                      <a:pt x="1486053" y="1144355"/>
                      <a:pt x="1411970" y="1024763"/>
                    </a:cubicBezTo>
                    <a:cubicBezTo>
                      <a:pt x="1337887" y="905171"/>
                      <a:pt x="1311428" y="855430"/>
                      <a:pt x="1208770" y="751713"/>
                    </a:cubicBezTo>
                    <a:cubicBezTo>
                      <a:pt x="1106112" y="647996"/>
                      <a:pt x="921962" y="510413"/>
                      <a:pt x="796020" y="402463"/>
                    </a:cubicBezTo>
                    <a:cubicBezTo>
                      <a:pt x="670078" y="294513"/>
                      <a:pt x="553662" y="172805"/>
                      <a:pt x="453120" y="104013"/>
                    </a:cubicBezTo>
                    <a:cubicBezTo>
                      <a:pt x="352578" y="35221"/>
                      <a:pt x="299662" y="-11345"/>
                      <a:pt x="224520" y="2413"/>
                    </a:cubicBezTo>
                    <a:close/>
                  </a:path>
                </a:pathLst>
              </a:custGeom>
              <a:noFill/>
              <a:ln w="381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Freeform: Shape 14">
                <a:extLst>
                  <a:ext uri="{FF2B5EF4-FFF2-40B4-BE49-F238E27FC236}">
                    <a16:creationId xmlns:a16="http://schemas.microsoft.com/office/drawing/2014/main" id="{9614B014-4D9E-42F9-AD07-A4326CD8C988}"/>
                  </a:ext>
                </a:extLst>
              </p:cNvPr>
              <p:cNvSpPr/>
              <p:nvPr/>
            </p:nvSpPr>
            <p:spPr>
              <a:xfrm>
                <a:off x="2497181" y="2469664"/>
                <a:ext cx="2432762" cy="3087233"/>
              </a:xfrm>
              <a:custGeom>
                <a:avLst/>
                <a:gdLst>
                  <a:gd name="connsiteX0" fmla="*/ 269739 w 2415344"/>
                  <a:gd name="connsiteY0" fmla="*/ 4323 h 3086972"/>
                  <a:gd name="connsiteX1" fmla="*/ 3039 w 2415344"/>
                  <a:gd name="connsiteY1" fmla="*/ 194823 h 3086972"/>
                  <a:gd name="connsiteX2" fmla="*/ 466589 w 2415344"/>
                  <a:gd name="connsiteY2" fmla="*/ 1280673 h 3086972"/>
                  <a:gd name="connsiteX3" fmla="*/ 688839 w 2415344"/>
                  <a:gd name="connsiteY3" fmla="*/ 2296673 h 3086972"/>
                  <a:gd name="connsiteX4" fmla="*/ 1393689 w 2415344"/>
                  <a:gd name="connsiteY4" fmla="*/ 2855473 h 3086972"/>
                  <a:gd name="connsiteX5" fmla="*/ 2098539 w 2415344"/>
                  <a:gd name="connsiteY5" fmla="*/ 3084073 h 3086972"/>
                  <a:gd name="connsiteX6" fmla="*/ 2390639 w 2415344"/>
                  <a:gd name="connsiteY6" fmla="*/ 2715773 h 3086972"/>
                  <a:gd name="connsiteX7" fmla="*/ 2396989 w 2415344"/>
                  <a:gd name="connsiteY7" fmla="*/ 2366523 h 3086972"/>
                  <a:gd name="connsiteX8" fmla="*/ 2371589 w 2415344"/>
                  <a:gd name="connsiteY8" fmla="*/ 2106173 h 3086972"/>
                  <a:gd name="connsiteX9" fmla="*/ 1908039 w 2415344"/>
                  <a:gd name="connsiteY9" fmla="*/ 1229873 h 3086972"/>
                  <a:gd name="connsiteX10" fmla="*/ 974589 w 2415344"/>
                  <a:gd name="connsiteY10" fmla="*/ 366273 h 3086972"/>
                  <a:gd name="connsiteX11" fmla="*/ 345939 w 2415344"/>
                  <a:gd name="connsiteY11" fmla="*/ 86873 h 3086972"/>
                  <a:gd name="connsiteX12" fmla="*/ 269739 w 2415344"/>
                  <a:gd name="connsiteY12" fmla="*/ 4323 h 3086972"/>
                  <a:gd name="connsiteX0" fmla="*/ 270035 w 2415640"/>
                  <a:gd name="connsiteY0" fmla="*/ 2940 h 3085589"/>
                  <a:gd name="connsiteX1" fmla="*/ 3335 w 2415640"/>
                  <a:gd name="connsiteY1" fmla="*/ 193440 h 3085589"/>
                  <a:gd name="connsiteX2" fmla="*/ 466885 w 2415640"/>
                  <a:gd name="connsiteY2" fmla="*/ 1279290 h 3085589"/>
                  <a:gd name="connsiteX3" fmla="*/ 689135 w 2415640"/>
                  <a:gd name="connsiteY3" fmla="*/ 2295290 h 3085589"/>
                  <a:gd name="connsiteX4" fmla="*/ 1393985 w 2415640"/>
                  <a:gd name="connsiteY4" fmla="*/ 2854090 h 3085589"/>
                  <a:gd name="connsiteX5" fmla="*/ 2098835 w 2415640"/>
                  <a:gd name="connsiteY5" fmla="*/ 3082690 h 3085589"/>
                  <a:gd name="connsiteX6" fmla="*/ 2390935 w 2415640"/>
                  <a:gd name="connsiteY6" fmla="*/ 2714390 h 3085589"/>
                  <a:gd name="connsiteX7" fmla="*/ 2397285 w 2415640"/>
                  <a:gd name="connsiteY7" fmla="*/ 2365140 h 3085589"/>
                  <a:gd name="connsiteX8" fmla="*/ 2371885 w 2415640"/>
                  <a:gd name="connsiteY8" fmla="*/ 2104790 h 3085589"/>
                  <a:gd name="connsiteX9" fmla="*/ 1908335 w 2415640"/>
                  <a:gd name="connsiteY9" fmla="*/ 1228490 h 3085589"/>
                  <a:gd name="connsiteX10" fmla="*/ 974885 w 2415640"/>
                  <a:gd name="connsiteY10" fmla="*/ 364890 h 3085589"/>
                  <a:gd name="connsiteX11" fmla="*/ 492285 w 2415640"/>
                  <a:gd name="connsiteY11" fmla="*/ 98190 h 3085589"/>
                  <a:gd name="connsiteX12" fmla="*/ 270035 w 2415640"/>
                  <a:gd name="connsiteY12" fmla="*/ 2940 h 3085589"/>
                  <a:gd name="connsiteX0" fmla="*/ 270035 w 2415640"/>
                  <a:gd name="connsiteY0" fmla="*/ 2940 h 3085589"/>
                  <a:gd name="connsiteX1" fmla="*/ 3335 w 2415640"/>
                  <a:gd name="connsiteY1" fmla="*/ 193440 h 3085589"/>
                  <a:gd name="connsiteX2" fmla="*/ 466885 w 2415640"/>
                  <a:gd name="connsiteY2" fmla="*/ 1279290 h 3085589"/>
                  <a:gd name="connsiteX3" fmla="*/ 689135 w 2415640"/>
                  <a:gd name="connsiteY3" fmla="*/ 2295290 h 3085589"/>
                  <a:gd name="connsiteX4" fmla="*/ 1393985 w 2415640"/>
                  <a:gd name="connsiteY4" fmla="*/ 2854090 h 3085589"/>
                  <a:gd name="connsiteX5" fmla="*/ 2098835 w 2415640"/>
                  <a:gd name="connsiteY5" fmla="*/ 3082690 h 3085589"/>
                  <a:gd name="connsiteX6" fmla="*/ 2390935 w 2415640"/>
                  <a:gd name="connsiteY6" fmla="*/ 2714390 h 3085589"/>
                  <a:gd name="connsiteX7" fmla="*/ 2397285 w 2415640"/>
                  <a:gd name="connsiteY7" fmla="*/ 2365140 h 3085589"/>
                  <a:gd name="connsiteX8" fmla="*/ 2371885 w 2415640"/>
                  <a:gd name="connsiteY8" fmla="*/ 2104790 h 3085589"/>
                  <a:gd name="connsiteX9" fmla="*/ 1908335 w 2415640"/>
                  <a:gd name="connsiteY9" fmla="*/ 1228490 h 3085589"/>
                  <a:gd name="connsiteX10" fmla="*/ 974885 w 2415640"/>
                  <a:gd name="connsiteY10" fmla="*/ 364890 h 3085589"/>
                  <a:gd name="connsiteX11" fmla="*/ 492285 w 2415640"/>
                  <a:gd name="connsiteY11" fmla="*/ 98190 h 3085589"/>
                  <a:gd name="connsiteX12" fmla="*/ 270035 w 2415640"/>
                  <a:gd name="connsiteY12" fmla="*/ 2940 h 3085589"/>
                  <a:gd name="connsiteX0" fmla="*/ 270198 w 2415803"/>
                  <a:gd name="connsiteY0" fmla="*/ 417 h 3083066"/>
                  <a:gd name="connsiteX1" fmla="*/ 3498 w 2415803"/>
                  <a:gd name="connsiteY1" fmla="*/ 190917 h 3083066"/>
                  <a:gd name="connsiteX2" fmla="*/ 467048 w 2415803"/>
                  <a:gd name="connsiteY2" fmla="*/ 1276767 h 3083066"/>
                  <a:gd name="connsiteX3" fmla="*/ 689298 w 2415803"/>
                  <a:gd name="connsiteY3" fmla="*/ 2292767 h 3083066"/>
                  <a:gd name="connsiteX4" fmla="*/ 1394148 w 2415803"/>
                  <a:gd name="connsiteY4" fmla="*/ 2851567 h 3083066"/>
                  <a:gd name="connsiteX5" fmla="*/ 2098998 w 2415803"/>
                  <a:gd name="connsiteY5" fmla="*/ 3080167 h 3083066"/>
                  <a:gd name="connsiteX6" fmla="*/ 2391098 w 2415803"/>
                  <a:gd name="connsiteY6" fmla="*/ 2711867 h 3083066"/>
                  <a:gd name="connsiteX7" fmla="*/ 2397448 w 2415803"/>
                  <a:gd name="connsiteY7" fmla="*/ 2362617 h 3083066"/>
                  <a:gd name="connsiteX8" fmla="*/ 2372048 w 2415803"/>
                  <a:gd name="connsiteY8" fmla="*/ 2102267 h 3083066"/>
                  <a:gd name="connsiteX9" fmla="*/ 1908498 w 2415803"/>
                  <a:gd name="connsiteY9" fmla="*/ 1225967 h 3083066"/>
                  <a:gd name="connsiteX10" fmla="*/ 975048 w 2415803"/>
                  <a:gd name="connsiteY10" fmla="*/ 362367 h 3083066"/>
                  <a:gd name="connsiteX11" fmla="*/ 562298 w 2415803"/>
                  <a:gd name="connsiteY11" fmla="*/ 146467 h 3083066"/>
                  <a:gd name="connsiteX12" fmla="*/ 270198 w 2415803"/>
                  <a:gd name="connsiteY12" fmla="*/ 417 h 3083066"/>
                  <a:gd name="connsiteX0" fmla="*/ 271576 w 2417181"/>
                  <a:gd name="connsiteY0" fmla="*/ 12205 h 3094854"/>
                  <a:gd name="connsiteX1" fmla="*/ 4876 w 2417181"/>
                  <a:gd name="connsiteY1" fmla="*/ 202705 h 3094854"/>
                  <a:gd name="connsiteX2" fmla="*/ 468426 w 2417181"/>
                  <a:gd name="connsiteY2" fmla="*/ 1288555 h 3094854"/>
                  <a:gd name="connsiteX3" fmla="*/ 690676 w 2417181"/>
                  <a:gd name="connsiteY3" fmla="*/ 2304555 h 3094854"/>
                  <a:gd name="connsiteX4" fmla="*/ 1395526 w 2417181"/>
                  <a:gd name="connsiteY4" fmla="*/ 2863355 h 3094854"/>
                  <a:gd name="connsiteX5" fmla="*/ 2100376 w 2417181"/>
                  <a:gd name="connsiteY5" fmla="*/ 3091955 h 3094854"/>
                  <a:gd name="connsiteX6" fmla="*/ 2392476 w 2417181"/>
                  <a:gd name="connsiteY6" fmla="*/ 2723655 h 3094854"/>
                  <a:gd name="connsiteX7" fmla="*/ 2398826 w 2417181"/>
                  <a:gd name="connsiteY7" fmla="*/ 2374405 h 3094854"/>
                  <a:gd name="connsiteX8" fmla="*/ 2373426 w 2417181"/>
                  <a:gd name="connsiteY8" fmla="*/ 2114055 h 3094854"/>
                  <a:gd name="connsiteX9" fmla="*/ 1909876 w 2417181"/>
                  <a:gd name="connsiteY9" fmla="*/ 1237755 h 3094854"/>
                  <a:gd name="connsiteX10" fmla="*/ 976426 w 2417181"/>
                  <a:gd name="connsiteY10" fmla="*/ 374155 h 3094854"/>
                  <a:gd name="connsiteX11" fmla="*/ 271576 w 2417181"/>
                  <a:gd name="connsiteY11" fmla="*/ 12205 h 3094854"/>
                  <a:gd name="connsiteX0" fmla="*/ 271576 w 2430186"/>
                  <a:gd name="connsiteY0" fmla="*/ 12205 h 3094854"/>
                  <a:gd name="connsiteX1" fmla="*/ 4876 w 2430186"/>
                  <a:gd name="connsiteY1" fmla="*/ 202705 h 3094854"/>
                  <a:gd name="connsiteX2" fmla="*/ 468426 w 2430186"/>
                  <a:gd name="connsiteY2" fmla="*/ 1288555 h 3094854"/>
                  <a:gd name="connsiteX3" fmla="*/ 690676 w 2430186"/>
                  <a:gd name="connsiteY3" fmla="*/ 2304555 h 3094854"/>
                  <a:gd name="connsiteX4" fmla="*/ 1395526 w 2430186"/>
                  <a:gd name="connsiteY4" fmla="*/ 2863355 h 3094854"/>
                  <a:gd name="connsiteX5" fmla="*/ 2100376 w 2430186"/>
                  <a:gd name="connsiteY5" fmla="*/ 3091955 h 3094854"/>
                  <a:gd name="connsiteX6" fmla="*/ 2392476 w 2430186"/>
                  <a:gd name="connsiteY6" fmla="*/ 2723655 h 3094854"/>
                  <a:gd name="connsiteX7" fmla="*/ 2373426 w 2430186"/>
                  <a:gd name="connsiteY7" fmla="*/ 2114055 h 3094854"/>
                  <a:gd name="connsiteX8" fmla="*/ 1909876 w 2430186"/>
                  <a:gd name="connsiteY8" fmla="*/ 1237755 h 3094854"/>
                  <a:gd name="connsiteX9" fmla="*/ 976426 w 2430186"/>
                  <a:gd name="connsiteY9" fmla="*/ 374155 h 3094854"/>
                  <a:gd name="connsiteX10" fmla="*/ 271576 w 2430186"/>
                  <a:gd name="connsiteY10" fmla="*/ 12205 h 3094854"/>
                  <a:gd name="connsiteX0" fmla="*/ 271576 w 2433803"/>
                  <a:gd name="connsiteY0" fmla="*/ 12205 h 3094854"/>
                  <a:gd name="connsiteX1" fmla="*/ 4876 w 2433803"/>
                  <a:gd name="connsiteY1" fmla="*/ 202705 h 3094854"/>
                  <a:gd name="connsiteX2" fmla="*/ 468426 w 2433803"/>
                  <a:gd name="connsiteY2" fmla="*/ 1288555 h 3094854"/>
                  <a:gd name="connsiteX3" fmla="*/ 690676 w 2433803"/>
                  <a:gd name="connsiteY3" fmla="*/ 2304555 h 3094854"/>
                  <a:gd name="connsiteX4" fmla="*/ 1395526 w 2433803"/>
                  <a:gd name="connsiteY4" fmla="*/ 2863355 h 3094854"/>
                  <a:gd name="connsiteX5" fmla="*/ 2100376 w 2433803"/>
                  <a:gd name="connsiteY5" fmla="*/ 3091955 h 3094854"/>
                  <a:gd name="connsiteX6" fmla="*/ 2392476 w 2433803"/>
                  <a:gd name="connsiteY6" fmla="*/ 2723655 h 3094854"/>
                  <a:gd name="connsiteX7" fmla="*/ 2379776 w 2433803"/>
                  <a:gd name="connsiteY7" fmla="*/ 2031505 h 3094854"/>
                  <a:gd name="connsiteX8" fmla="*/ 1909876 w 2433803"/>
                  <a:gd name="connsiteY8" fmla="*/ 1237755 h 3094854"/>
                  <a:gd name="connsiteX9" fmla="*/ 976426 w 2433803"/>
                  <a:gd name="connsiteY9" fmla="*/ 374155 h 3094854"/>
                  <a:gd name="connsiteX10" fmla="*/ 271576 w 2433803"/>
                  <a:gd name="connsiteY10" fmla="*/ 12205 h 3094854"/>
                  <a:gd name="connsiteX0" fmla="*/ 270535 w 2432762"/>
                  <a:gd name="connsiteY0" fmla="*/ 4584 h 3087233"/>
                  <a:gd name="connsiteX1" fmla="*/ 3835 w 2432762"/>
                  <a:gd name="connsiteY1" fmla="*/ 195084 h 3087233"/>
                  <a:gd name="connsiteX2" fmla="*/ 137185 w 2432762"/>
                  <a:gd name="connsiteY2" fmla="*/ 658633 h 3087233"/>
                  <a:gd name="connsiteX3" fmla="*/ 467385 w 2432762"/>
                  <a:gd name="connsiteY3" fmla="*/ 1280934 h 3087233"/>
                  <a:gd name="connsiteX4" fmla="*/ 689635 w 2432762"/>
                  <a:gd name="connsiteY4" fmla="*/ 2296934 h 3087233"/>
                  <a:gd name="connsiteX5" fmla="*/ 1394485 w 2432762"/>
                  <a:gd name="connsiteY5" fmla="*/ 2855734 h 3087233"/>
                  <a:gd name="connsiteX6" fmla="*/ 2099335 w 2432762"/>
                  <a:gd name="connsiteY6" fmla="*/ 3084334 h 3087233"/>
                  <a:gd name="connsiteX7" fmla="*/ 2391435 w 2432762"/>
                  <a:gd name="connsiteY7" fmla="*/ 2716034 h 3087233"/>
                  <a:gd name="connsiteX8" fmla="*/ 2378735 w 2432762"/>
                  <a:gd name="connsiteY8" fmla="*/ 2023884 h 3087233"/>
                  <a:gd name="connsiteX9" fmla="*/ 1908835 w 2432762"/>
                  <a:gd name="connsiteY9" fmla="*/ 1230134 h 3087233"/>
                  <a:gd name="connsiteX10" fmla="*/ 975385 w 2432762"/>
                  <a:gd name="connsiteY10" fmla="*/ 366534 h 3087233"/>
                  <a:gd name="connsiteX11" fmla="*/ 270535 w 2432762"/>
                  <a:gd name="connsiteY11" fmla="*/ 4584 h 3087233"/>
                  <a:gd name="connsiteX0" fmla="*/ 270535 w 2432762"/>
                  <a:gd name="connsiteY0" fmla="*/ 4584 h 3087233"/>
                  <a:gd name="connsiteX1" fmla="*/ 3835 w 2432762"/>
                  <a:gd name="connsiteY1" fmla="*/ 195084 h 3087233"/>
                  <a:gd name="connsiteX2" fmla="*/ 137185 w 2432762"/>
                  <a:gd name="connsiteY2" fmla="*/ 658633 h 3087233"/>
                  <a:gd name="connsiteX3" fmla="*/ 505485 w 2432762"/>
                  <a:gd name="connsiteY3" fmla="*/ 1242834 h 3087233"/>
                  <a:gd name="connsiteX4" fmla="*/ 689635 w 2432762"/>
                  <a:gd name="connsiteY4" fmla="*/ 2296934 h 3087233"/>
                  <a:gd name="connsiteX5" fmla="*/ 1394485 w 2432762"/>
                  <a:gd name="connsiteY5" fmla="*/ 2855734 h 3087233"/>
                  <a:gd name="connsiteX6" fmla="*/ 2099335 w 2432762"/>
                  <a:gd name="connsiteY6" fmla="*/ 3084334 h 3087233"/>
                  <a:gd name="connsiteX7" fmla="*/ 2391435 w 2432762"/>
                  <a:gd name="connsiteY7" fmla="*/ 2716034 h 3087233"/>
                  <a:gd name="connsiteX8" fmla="*/ 2378735 w 2432762"/>
                  <a:gd name="connsiteY8" fmla="*/ 2023884 h 3087233"/>
                  <a:gd name="connsiteX9" fmla="*/ 1908835 w 2432762"/>
                  <a:gd name="connsiteY9" fmla="*/ 1230134 h 3087233"/>
                  <a:gd name="connsiteX10" fmla="*/ 975385 w 2432762"/>
                  <a:gd name="connsiteY10" fmla="*/ 366534 h 3087233"/>
                  <a:gd name="connsiteX11" fmla="*/ 270535 w 2432762"/>
                  <a:gd name="connsiteY11" fmla="*/ 4584 h 3087233"/>
                  <a:gd name="connsiteX0" fmla="*/ 270535 w 2432762"/>
                  <a:gd name="connsiteY0" fmla="*/ 4584 h 3087233"/>
                  <a:gd name="connsiteX1" fmla="*/ 3835 w 2432762"/>
                  <a:gd name="connsiteY1" fmla="*/ 195084 h 3087233"/>
                  <a:gd name="connsiteX2" fmla="*/ 137185 w 2432762"/>
                  <a:gd name="connsiteY2" fmla="*/ 658633 h 3087233"/>
                  <a:gd name="connsiteX3" fmla="*/ 492785 w 2432762"/>
                  <a:gd name="connsiteY3" fmla="*/ 1287284 h 3087233"/>
                  <a:gd name="connsiteX4" fmla="*/ 689635 w 2432762"/>
                  <a:gd name="connsiteY4" fmla="*/ 2296934 h 3087233"/>
                  <a:gd name="connsiteX5" fmla="*/ 1394485 w 2432762"/>
                  <a:gd name="connsiteY5" fmla="*/ 2855734 h 3087233"/>
                  <a:gd name="connsiteX6" fmla="*/ 2099335 w 2432762"/>
                  <a:gd name="connsiteY6" fmla="*/ 3084334 h 3087233"/>
                  <a:gd name="connsiteX7" fmla="*/ 2391435 w 2432762"/>
                  <a:gd name="connsiteY7" fmla="*/ 2716034 h 3087233"/>
                  <a:gd name="connsiteX8" fmla="*/ 2378735 w 2432762"/>
                  <a:gd name="connsiteY8" fmla="*/ 2023884 h 3087233"/>
                  <a:gd name="connsiteX9" fmla="*/ 1908835 w 2432762"/>
                  <a:gd name="connsiteY9" fmla="*/ 1230134 h 3087233"/>
                  <a:gd name="connsiteX10" fmla="*/ 975385 w 2432762"/>
                  <a:gd name="connsiteY10" fmla="*/ 366534 h 3087233"/>
                  <a:gd name="connsiteX11" fmla="*/ 270535 w 2432762"/>
                  <a:gd name="connsiteY11" fmla="*/ 4584 h 308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2762" h="3087233">
                    <a:moveTo>
                      <a:pt x="270535" y="4584"/>
                    </a:moveTo>
                    <a:cubicBezTo>
                      <a:pt x="108610" y="-23991"/>
                      <a:pt x="26060" y="86076"/>
                      <a:pt x="3835" y="195084"/>
                    </a:cubicBezTo>
                    <a:cubicBezTo>
                      <a:pt x="-18390" y="304092"/>
                      <a:pt x="59927" y="477658"/>
                      <a:pt x="137185" y="658633"/>
                    </a:cubicBezTo>
                    <a:cubicBezTo>
                      <a:pt x="214443" y="839608"/>
                      <a:pt x="400710" y="1014234"/>
                      <a:pt x="492785" y="1287284"/>
                    </a:cubicBezTo>
                    <a:cubicBezTo>
                      <a:pt x="584860" y="1560334"/>
                      <a:pt x="539352" y="2035526"/>
                      <a:pt x="689635" y="2296934"/>
                    </a:cubicBezTo>
                    <a:cubicBezTo>
                      <a:pt x="839918" y="2558342"/>
                      <a:pt x="1159535" y="2724501"/>
                      <a:pt x="1394485" y="2855734"/>
                    </a:cubicBezTo>
                    <a:cubicBezTo>
                      <a:pt x="1629435" y="2986967"/>
                      <a:pt x="1933177" y="3107617"/>
                      <a:pt x="2099335" y="3084334"/>
                    </a:cubicBezTo>
                    <a:cubicBezTo>
                      <a:pt x="2265493" y="3061051"/>
                      <a:pt x="2344868" y="2892776"/>
                      <a:pt x="2391435" y="2716034"/>
                    </a:cubicBezTo>
                    <a:cubicBezTo>
                      <a:pt x="2438002" y="2539292"/>
                      <a:pt x="2459168" y="2271534"/>
                      <a:pt x="2378735" y="2023884"/>
                    </a:cubicBezTo>
                    <a:cubicBezTo>
                      <a:pt x="2297243" y="1834442"/>
                      <a:pt x="2142727" y="1506359"/>
                      <a:pt x="1908835" y="1230134"/>
                    </a:cubicBezTo>
                    <a:cubicBezTo>
                      <a:pt x="1674943" y="953909"/>
                      <a:pt x="1235735" y="557034"/>
                      <a:pt x="975385" y="366534"/>
                    </a:cubicBezTo>
                    <a:cubicBezTo>
                      <a:pt x="702335" y="162276"/>
                      <a:pt x="432460" y="33159"/>
                      <a:pt x="270535" y="4584"/>
                    </a:cubicBezTo>
                    <a:close/>
                  </a:path>
                </a:pathLst>
              </a:cu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Freeform: Shape 17">
                <a:extLst>
                  <a:ext uri="{FF2B5EF4-FFF2-40B4-BE49-F238E27FC236}">
                    <a16:creationId xmlns:a16="http://schemas.microsoft.com/office/drawing/2014/main" id="{7D8BDBA4-09FD-48C2-9CA1-6D7A8F21EF1C}"/>
                  </a:ext>
                </a:extLst>
              </p:cNvPr>
              <p:cNvSpPr/>
              <p:nvPr/>
            </p:nvSpPr>
            <p:spPr>
              <a:xfrm>
                <a:off x="2994045" y="2998884"/>
                <a:ext cx="1662564" cy="2221151"/>
              </a:xfrm>
              <a:custGeom>
                <a:avLst/>
                <a:gdLst>
                  <a:gd name="connsiteX0" fmla="*/ 224520 w 1662564"/>
                  <a:gd name="connsiteY0" fmla="*/ 2413 h 2221151"/>
                  <a:gd name="connsiteX1" fmla="*/ 2270 w 1662564"/>
                  <a:gd name="connsiteY1" fmla="*/ 186563 h 2221151"/>
                  <a:gd name="connsiteX2" fmla="*/ 122920 w 1662564"/>
                  <a:gd name="connsiteY2" fmla="*/ 631063 h 2221151"/>
                  <a:gd name="connsiteX3" fmla="*/ 338820 w 1662564"/>
                  <a:gd name="connsiteY3" fmla="*/ 1177163 h 2221151"/>
                  <a:gd name="connsiteX4" fmla="*/ 484870 w 1662564"/>
                  <a:gd name="connsiteY4" fmla="*/ 1570863 h 2221151"/>
                  <a:gd name="connsiteX5" fmla="*/ 713470 w 1662564"/>
                  <a:gd name="connsiteY5" fmla="*/ 1964563 h 2221151"/>
                  <a:gd name="connsiteX6" fmla="*/ 1056370 w 1662564"/>
                  <a:gd name="connsiteY6" fmla="*/ 2205863 h 2221151"/>
                  <a:gd name="connsiteX7" fmla="*/ 1310370 w 1662564"/>
                  <a:gd name="connsiteY7" fmla="*/ 2142363 h 2221151"/>
                  <a:gd name="connsiteX8" fmla="*/ 1583420 w 1662564"/>
                  <a:gd name="connsiteY8" fmla="*/ 1704213 h 2221151"/>
                  <a:gd name="connsiteX9" fmla="*/ 1653270 w 1662564"/>
                  <a:gd name="connsiteY9" fmla="*/ 1469263 h 2221151"/>
                  <a:gd name="connsiteX10" fmla="*/ 1411970 w 1662564"/>
                  <a:gd name="connsiteY10" fmla="*/ 1024763 h 2221151"/>
                  <a:gd name="connsiteX11" fmla="*/ 1208770 w 1662564"/>
                  <a:gd name="connsiteY11" fmla="*/ 751713 h 2221151"/>
                  <a:gd name="connsiteX12" fmla="*/ 796020 w 1662564"/>
                  <a:gd name="connsiteY12" fmla="*/ 402463 h 2221151"/>
                  <a:gd name="connsiteX13" fmla="*/ 453120 w 1662564"/>
                  <a:gd name="connsiteY13" fmla="*/ 104013 h 2221151"/>
                  <a:gd name="connsiteX14" fmla="*/ 224520 w 1662564"/>
                  <a:gd name="connsiteY14" fmla="*/ 2413 h 222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2564" h="2221151">
                    <a:moveTo>
                      <a:pt x="224520" y="2413"/>
                    </a:moveTo>
                    <a:cubicBezTo>
                      <a:pt x="149378" y="16171"/>
                      <a:pt x="19203" y="81788"/>
                      <a:pt x="2270" y="186563"/>
                    </a:cubicBezTo>
                    <a:cubicBezTo>
                      <a:pt x="-14663" y="291338"/>
                      <a:pt x="66828" y="465963"/>
                      <a:pt x="122920" y="631063"/>
                    </a:cubicBezTo>
                    <a:cubicBezTo>
                      <a:pt x="179012" y="796163"/>
                      <a:pt x="278495" y="1020530"/>
                      <a:pt x="338820" y="1177163"/>
                    </a:cubicBezTo>
                    <a:cubicBezTo>
                      <a:pt x="399145" y="1333796"/>
                      <a:pt x="422428" y="1439630"/>
                      <a:pt x="484870" y="1570863"/>
                    </a:cubicBezTo>
                    <a:cubicBezTo>
                      <a:pt x="547312" y="1702096"/>
                      <a:pt x="618220" y="1858730"/>
                      <a:pt x="713470" y="1964563"/>
                    </a:cubicBezTo>
                    <a:cubicBezTo>
                      <a:pt x="808720" y="2070396"/>
                      <a:pt x="956887" y="2176230"/>
                      <a:pt x="1056370" y="2205863"/>
                    </a:cubicBezTo>
                    <a:cubicBezTo>
                      <a:pt x="1155853" y="2235496"/>
                      <a:pt x="1222528" y="2225971"/>
                      <a:pt x="1310370" y="2142363"/>
                    </a:cubicBezTo>
                    <a:cubicBezTo>
                      <a:pt x="1398212" y="2058755"/>
                      <a:pt x="1526270" y="1816396"/>
                      <a:pt x="1583420" y="1704213"/>
                    </a:cubicBezTo>
                    <a:cubicBezTo>
                      <a:pt x="1640570" y="1592030"/>
                      <a:pt x="1681845" y="1582505"/>
                      <a:pt x="1653270" y="1469263"/>
                    </a:cubicBezTo>
                    <a:cubicBezTo>
                      <a:pt x="1624695" y="1356021"/>
                      <a:pt x="1486053" y="1144355"/>
                      <a:pt x="1411970" y="1024763"/>
                    </a:cubicBezTo>
                    <a:cubicBezTo>
                      <a:pt x="1337887" y="905171"/>
                      <a:pt x="1311428" y="855430"/>
                      <a:pt x="1208770" y="751713"/>
                    </a:cubicBezTo>
                    <a:cubicBezTo>
                      <a:pt x="1106112" y="647996"/>
                      <a:pt x="921962" y="510413"/>
                      <a:pt x="796020" y="402463"/>
                    </a:cubicBezTo>
                    <a:cubicBezTo>
                      <a:pt x="670078" y="294513"/>
                      <a:pt x="553662" y="172805"/>
                      <a:pt x="453120" y="104013"/>
                    </a:cubicBezTo>
                    <a:cubicBezTo>
                      <a:pt x="352578" y="35221"/>
                      <a:pt x="299662" y="-11345"/>
                      <a:pt x="224520" y="2413"/>
                    </a:cubicBezTo>
                    <a:close/>
                  </a:path>
                </a:pathLst>
              </a:custGeom>
              <a:no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Freeform: Shape 24">
                <a:extLst>
                  <a:ext uri="{FF2B5EF4-FFF2-40B4-BE49-F238E27FC236}">
                    <a16:creationId xmlns:a16="http://schemas.microsoft.com/office/drawing/2014/main" id="{BEC74228-D520-4506-9C2D-3E86CB1DC148}"/>
                  </a:ext>
                </a:extLst>
              </p:cNvPr>
              <p:cNvSpPr/>
              <p:nvPr/>
            </p:nvSpPr>
            <p:spPr>
              <a:xfrm>
                <a:off x="3646208" y="3771910"/>
                <a:ext cx="712770" cy="1115014"/>
              </a:xfrm>
              <a:custGeom>
                <a:avLst/>
                <a:gdLst>
                  <a:gd name="connsiteX0" fmla="*/ 394503 w 741166"/>
                  <a:gd name="connsiteY0" fmla="*/ 29826 h 1148150"/>
                  <a:gd name="connsiteX1" fmla="*/ 216703 w 741166"/>
                  <a:gd name="connsiteY1" fmla="*/ 17126 h 1148150"/>
                  <a:gd name="connsiteX2" fmla="*/ 51603 w 741166"/>
                  <a:gd name="connsiteY2" fmla="*/ 283826 h 1148150"/>
                  <a:gd name="connsiteX3" fmla="*/ 7153 w 741166"/>
                  <a:gd name="connsiteY3" fmla="*/ 594976 h 1148150"/>
                  <a:gd name="connsiteX4" fmla="*/ 26203 w 741166"/>
                  <a:gd name="connsiteY4" fmla="*/ 918826 h 1148150"/>
                  <a:gd name="connsiteX5" fmla="*/ 248453 w 741166"/>
                  <a:gd name="connsiteY5" fmla="*/ 1134726 h 1148150"/>
                  <a:gd name="connsiteX6" fmla="*/ 432603 w 741166"/>
                  <a:gd name="connsiteY6" fmla="*/ 1083926 h 1148150"/>
                  <a:gd name="connsiteX7" fmla="*/ 699303 w 741166"/>
                  <a:gd name="connsiteY7" fmla="*/ 747376 h 1148150"/>
                  <a:gd name="connsiteX8" fmla="*/ 737403 w 741166"/>
                  <a:gd name="connsiteY8" fmla="*/ 512426 h 1148150"/>
                  <a:gd name="connsiteX9" fmla="*/ 667553 w 741166"/>
                  <a:gd name="connsiteY9" fmla="*/ 277476 h 1148150"/>
                  <a:gd name="connsiteX10" fmla="*/ 445303 w 741166"/>
                  <a:gd name="connsiteY10" fmla="*/ 55226 h 1148150"/>
                  <a:gd name="connsiteX11" fmla="*/ 394503 w 741166"/>
                  <a:gd name="connsiteY11" fmla="*/ 29826 h 1148150"/>
                  <a:gd name="connsiteX0" fmla="*/ 445303 w 741166"/>
                  <a:gd name="connsiteY0" fmla="*/ 54888 h 1147812"/>
                  <a:gd name="connsiteX1" fmla="*/ 216703 w 741166"/>
                  <a:gd name="connsiteY1" fmla="*/ 16788 h 1147812"/>
                  <a:gd name="connsiteX2" fmla="*/ 51603 w 741166"/>
                  <a:gd name="connsiteY2" fmla="*/ 283488 h 1147812"/>
                  <a:gd name="connsiteX3" fmla="*/ 7153 w 741166"/>
                  <a:gd name="connsiteY3" fmla="*/ 594638 h 1147812"/>
                  <a:gd name="connsiteX4" fmla="*/ 26203 w 741166"/>
                  <a:gd name="connsiteY4" fmla="*/ 918488 h 1147812"/>
                  <a:gd name="connsiteX5" fmla="*/ 248453 w 741166"/>
                  <a:gd name="connsiteY5" fmla="*/ 1134388 h 1147812"/>
                  <a:gd name="connsiteX6" fmla="*/ 432603 w 741166"/>
                  <a:gd name="connsiteY6" fmla="*/ 1083588 h 1147812"/>
                  <a:gd name="connsiteX7" fmla="*/ 699303 w 741166"/>
                  <a:gd name="connsiteY7" fmla="*/ 747038 h 1147812"/>
                  <a:gd name="connsiteX8" fmla="*/ 737403 w 741166"/>
                  <a:gd name="connsiteY8" fmla="*/ 512088 h 1147812"/>
                  <a:gd name="connsiteX9" fmla="*/ 667553 w 741166"/>
                  <a:gd name="connsiteY9" fmla="*/ 277138 h 1147812"/>
                  <a:gd name="connsiteX10" fmla="*/ 445303 w 741166"/>
                  <a:gd name="connsiteY10" fmla="*/ 54888 h 114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1166" h="1147812">
                    <a:moveTo>
                      <a:pt x="445303" y="54888"/>
                    </a:moveTo>
                    <a:cubicBezTo>
                      <a:pt x="370161" y="11496"/>
                      <a:pt x="282320" y="-21312"/>
                      <a:pt x="216703" y="16788"/>
                    </a:cubicBezTo>
                    <a:cubicBezTo>
                      <a:pt x="151086" y="54888"/>
                      <a:pt x="86528" y="187180"/>
                      <a:pt x="51603" y="283488"/>
                    </a:cubicBezTo>
                    <a:cubicBezTo>
                      <a:pt x="16678" y="379796"/>
                      <a:pt x="11386" y="488805"/>
                      <a:pt x="7153" y="594638"/>
                    </a:cubicBezTo>
                    <a:cubicBezTo>
                      <a:pt x="2920" y="700471"/>
                      <a:pt x="-14014" y="828530"/>
                      <a:pt x="26203" y="918488"/>
                    </a:cubicBezTo>
                    <a:cubicBezTo>
                      <a:pt x="66420" y="1008446"/>
                      <a:pt x="180720" y="1106871"/>
                      <a:pt x="248453" y="1134388"/>
                    </a:cubicBezTo>
                    <a:cubicBezTo>
                      <a:pt x="316186" y="1161905"/>
                      <a:pt x="357461" y="1148146"/>
                      <a:pt x="432603" y="1083588"/>
                    </a:cubicBezTo>
                    <a:cubicBezTo>
                      <a:pt x="507745" y="1019030"/>
                      <a:pt x="648503" y="842288"/>
                      <a:pt x="699303" y="747038"/>
                    </a:cubicBezTo>
                    <a:cubicBezTo>
                      <a:pt x="750103" y="651788"/>
                      <a:pt x="742695" y="590405"/>
                      <a:pt x="737403" y="512088"/>
                    </a:cubicBezTo>
                    <a:cubicBezTo>
                      <a:pt x="732111" y="433771"/>
                      <a:pt x="716236" y="353338"/>
                      <a:pt x="667553" y="277138"/>
                    </a:cubicBezTo>
                    <a:cubicBezTo>
                      <a:pt x="618870" y="200938"/>
                      <a:pt x="520445" y="98280"/>
                      <a:pt x="445303" y="54888"/>
                    </a:cubicBezTo>
                    <a:close/>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 name="Straight Connector 3">
                <a:extLst>
                  <a:ext uri="{FF2B5EF4-FFF2-40B4-BE49-F238E27FC236}">
                    <a16:creationId xmlns:a16="http://schemas.microsoft.com/office/drawing/2014/main" id="{7F79E76A-4DC4-42FA-9D9C-505C5F30DA53}"/>
                  </a:ext>
                </a:extLst>
              </p:cNvPr>
              <p:cNvCxnSpPr>
                <a:cxnSpLocks/>
              </p:cNvCxnSpPr>
              <p:nvPr/>
            </p:nvCxnSpPr>
            <p:spPr>
              <a:xfrm>
                <a:off x="2223847" y="2082800"/>
                <a:ext cx="3235523" cy="32719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CBBB0E7-AA70-4259-9D66-CBC00EE6574B}"/>
                  </a:ext>
                </a:extLst>
              </p:cNvPr>
              <p:cNvCxnSpPr>
                <a:cxnSpLocks/>
              </p:cNvCxnSpPr>
              <p:nvPr/>
            </p:nvCxnSpPr>
            <p:spPr>
              <a:xfrm flipV="1">
                <a:off x="2895600" y="2777199"/>
                <a:ext cx="2432762" cy="23520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90F348C-70FC-44B4-B4CF-F726C86A0155}"/>
                </a:ext>
              </a:extLst>
            </p:cNvPr>
            <p:cNvGrpSpPr/>
            <p:nvPr/>
          </p:nvGrpSpPr>
          <p:grpSpPr>
            <a:xfrm>
              <a:off x="388709" y="933721"/>
              <a:ext cx="949300" cy="1200150"/>
              <a:chOff x="6862447" y="665279"/>
              <a:chExt cx="949300" cy="1200150"/>
            </a:xfrm>
            <a:solidFill>
              <a:schemeClr val="bg1">
                <a:lumMod val="75000"/>
              </a:schemeClr>
            </a:solidFill>
          </p:grpSpPr>
          <p:sp>
            <p:nvSpPr>
              <p:cNvPr id="11" name="Rectangle 10">
                <a:extLst>
                  <a:ext uri="{FF2B5EF4-FFF2-40B4-BE49-F238E27FC236}">
                    <a16:creationId xmlns:a16="http://schemas.microsoft.com/office/drawing/2014/main" id="{DE5B6036-9DD3-41AC-AEE5-60AF50908DEB}"/>
                  </a:ext>
                </a:extLst>
              </p:cNvPr>
              <p:cNvSpPr/>
              <p:nvPr/>
            </p:nvSpPr>
            <p:spPr>
              <a:xfrm>
                <a:off x="6862447" y="665279"/>
                <a:ext cx="949299" cy="1200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Rectangle 38">
                <a:extLst>
                  <a:ext uri="{FF2B5EF4-FFF2-40B4-BE49-F238E27FC236}">
                    <a16:creationId xmlns:a16="http://schemas.microsoft.com/office/drawing/2014/main" id="{ACE72270-DAB9-497C-AD79-A0C9A9E026FB}"/>
                  </a:ext>
                </a:extLst>
              </p:cNvPr>
              <p:cNvSpPr/>
              <p:nvPr/>
            </p:nvSpPr>
            <p:spPr>
              <a:xfrm>
                <a:off x="6954859" y="1033264"/>
                <a:ext cx="336151" cy="190464"/>
              </a:xfrm>
              <a:prstGeom prst="rect">
                <a:avLst/>
              </a:prstGeom>
              <a:grp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0" name="Rectangle 39">
                <a:extLst>
                  <a:ext uri="{FF2B5EF4-FFF2-40B4-BE49-F238E27FC236}">
                    <a16:creationId xmlns:a16="http://schemas.microsoft.com/office/drawing/2014/main" id="{64F54263-542A-45F3-8F52-89BE561A1A44}"/>
                  </a:ext>
                </a:extLst>
              </p:cNvPr>
              <p:cNvSpPr/>
              <p:nvPr/>
            </p:nvSpPr>
            <p:spPr>
              <a:xfrm>
                <a:off x="6953913" y="1289552"/>
                <a:ext cx="336151" cy="190464"/>
              </a:xfrm>
              <a:prstGeom prst="rect">
                <a:avLst/>
              </a:prstGeom>
              <a:grp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 name="Rectangle 40">
                <a:extLst>
                  <a:ext uri="{FF2B5EF4-FFF2-40B4-BE49-F238E27FC236}">
                    <a16:creationId xmlns:a16="http://schemas.microsoft.com/office/drawing/2014/main" id="{936F5563-28D6-41EF-B673-5EC43CDC244F}"/>
                  </a:ext>
                </a:extLst>
              </p:cNvPr>
              <p:cNvSpPr/>
              <p:nvPr/>
            </p:nvSpPr>
            <p:spPr>
              <a:xfrm>
                <a:off x="6953913" y="1562925"/>
                <a:ext cx="336151" cy="190464"/>
              </a:xfrm>
              <a:prstGeom prst="rect">
                <a:avLst/>
              </a:prstGeom>
              <a:grp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TextBox 42">
                <a:extLst>
                  <a:ext uri="{FF2B5EF4-FFF2-40B4-BE49-F238E27FC236}">
                    <a16:creationId xmlns:a16="http://schemas.microsoft.com/office/drawing/2014/main" id="{1FDF4FF7-FB84-48E2-A40E-EC5AA696E638}"/>
                  </a:ext>
                </a:extLst>
              </p:cNvPr>
              <p:cNvSpPr txBox="1"/>
              <p:nvPr/>
            </p:nvSpPr>
            <p:spPr>
              <a:xfrm>
                <a:off x="7316563" y="1010130"/>
                <a:ext cx="389850" cy="246221"/>
              </a:xfrm>
              <a:prstGeom prst="rect">
                <a:avLst/>
              </a:prstGeom>
              <a:grpFill/>
            </p:spPr>
            <p:txBody>
              <a:bodyPr wrap="none" rtlCol="0">
                <a:spAutoFit/>
              </a:bodyPr>
              <a:lstStyle/>
              <a:p>
                <a:r>
                  <a:rPr lang="en-MY" sz="1000"/>
                  <a:t>Min</a:t>
                </a:r>
              </a:p>
            </p:txBody>
          </p:sp>
          <p:sp>
            <p:nvSpPr>
              <p:cNvPr id="44" name="TextBox 43">
                <a:extLst>
                  <a:ext uri="{FF2B5EF4-FFF2-40B4-BE49-F238E27FC236}">
                    <a16:creationId xmlns:a16="http://schemas.microsoft.com/office/drawing/2014/main" id="{2D0D345D-A39F-44A3-97AC-5DB323B150F4}"/>
                  </a:ext>
                </a:extLst>
              </p:cNvPr>
              <p:cNvSpPr txBox="1"/>
              <p:nvPr/>
            </p:nvSpPr>
            <p:spPr>
              <a:xfrm>
                <a:off x="7316563" y="1255781"/>
                <a:ext cx="453970" cy="246221"/>
              </a:xfrm>
              <a:prstGeom prst="rect">
                <a:avLst/>
              </a:prstGeom>
              <a:grpFill/>
            </p:spPr>
            <p:txBody>
              <a:bodyPr wrap="none" rtlCol="0">
                <a:spAutoFit/>
              </a:bodyPr>
              <a:lstStyle/>
              <a:p>
                <a:r>
                  <a:rPr lang="en-MY" sz="1000"/>
                  <a:t>Most</a:t>
                </a:r>
              </a:p>
            </p:txBody>
          </p:sp>
          <p:sp>
            <p:nvSpPr>
              <p:cNvPr id="45" name="TextBox 44">
                <a:extLst>
                  <a:ext uri="{FF2B5EF4-FFF2-40B4-BE49-F238E27FC236}">
                    <a16:creationId xmlns:a16="http://schemas.microsoft.com/office/drawing/2014/main" id="{1F41CD76-499A-4A3F-A393-CEA6C44D8479}"/>
                  </a:ext>
                </a:extLst>
              </p:cNvPr>
              <p:cNvSpPr txBox="1"/>
              <p:nvPr/>
            </p:nvSpPr>
            <p:spPr>
              <a:xfrm>
                <a:off x="7316563" y="1550924"/>
                <a:ext cx="410690" cy="246221"/>
              </a:xfrm>
              <a:prstGeom prst="rect">
                <a:avLst/>
              </a:prstGeom>
              <a:grpFill/>
            </p:spPr>
            <p:txBody>
              <a:bodyPr wrap="none" rtlCol="0">
                <a:spAutoFit/>
              </a:bodyPr>
              <a:lstStyle/>
              <a:p>
                <a:r>
                  <a:rPr lang="en-MY" sz="1000"/>
                  <a:t>Max</a:t>
                </a:r>
              </a:p>
            </p:txBody>
          </p:sp>
          <p:sp>
            <p:nvSpPr>
              <p:cNvPr id="47" name="TextBox 46">
                <a:extLst>
                  <a:ext uri="{FF2B5EF4-FFF2-40B4-BE49-F238E27FC236}">
                    <a16:creationId xmlns:a16="http://schemas.microsoft.com/office/drawing/2014/main" id="{9D618AF7-BF7F-48BE-9DBB-FC77BCFD8CF5}"/>
                  </a:ext>
                </a:extLst>
              </p:cNvPr>
              <p:cNvSpPr txBox="1"/>
              <p:nvPr/>
            </p:nvSpPr>
            <p:spPr>
              <a:xfrm>
                <a:off x="6862448" y="758717"/>
                <a:ext cx="949299" cy="246221"/>
              </a:xfrm>
              <a:prstGeom prst="rect">
                <a:avLst/>
              </a:prstGeom>
              <a:grpFill/>
            </p:spPr>
            <p:txBody>
              <a:bodyPr wrap="none" rtlCol="0">
                <a:spAutoFit/>
              </a:bodyPr>
              <a:lstStyle/>
              <a:p>
                <a:r>
                  <a:rPr lang="en-MY" sz="1000" b="1"/>
                  <a:t>Resource Area</a:t>
                </a:r>
              </a:p>
            </p:txBody>
          </p:sp>
        </p:grpSp>
      </p:grpSp>
      <p:sp>
        <p:nvSpPr>
          <p:cNvPr id="33" name="TextBox 32">
            <a:extLst>
              <a:ext uri="{FF2B5EF4-FFF2-40B4-BE49-F238E27FC236}">
                <a16:creationId xmlns:a16="http://schemas.microsoft.com/office/drawing/2014/main" id="{15BF9820-95C1-41F0-A8FD-25F0D9E194AC}"/>
              </a:ext>
            </a:extLst>
          </p:cNvPr>
          <p:cNvSpPr txBox="1"/>
          <p:nvPr/>
        </p:nvSpPr>
        <p:spPr>
          <a:xfrm>
            <a:off x="4631906" y="4464819"/>
            <a:ext cx="320922" cy="261610"/>
          </a:xfrm>
          <a:prstGeom prst="rect">
            <a:avLst/>
          </a:prstGeom>
          <a:noFill/>
          <a:ln>
            <a:noFill/>
          </a:ln>
        </p:spPr>
        <p:txBody>
          <a:bodyPr wrap="none" rtlCol="0">
            <a:spAutoFit/>
          </a:bodyPr>
          <a:lstStyle/>
          <a:p>
            <a:r>
              <a:rPr lang="en-US" sz="1100" b="1">
                <a:effectLst>
                  <a:glow rad="88900">
                    <a:schemeClr val="bg1">
                      <a:alpha val="80000"/>
                    </a:schemeClr>
                  </a:glow>
                </a:effectLst>
              </a:rPr>
              <a:t>SE</a:t>
            </a:r>
            <a:endParaRPr lang="en-ID" sz="1100" b="1">
              <a:effectLst>
                <a:glow rad="88900">
                  <a:schemeClr val="bg1">
                    <a:alpha val="80000"/>
                  </a:schemeClr>
                </a:glow>
              </a:effectLst>
            </a:endParaRPr>
          </a:p>
        </p:txBody>
      </p:sp>
      <p:pic>
        <p:nvPicPr>
          <p:cNvPr id="7" name="Picture 6">
            <a:extLst>
              <a:ext uri="{FF2B5EF4-FFF2-40B4-BE49-F238E27FC236}">
                <a16:creationId xmlns:a16="http://schemas.microsoft.com/office/drawing/2014/main" id="{AA8630C3-FD6D-42E4-97FC-6EA91D1E21A7}"/>
              </a:ext>
            </a:extLst>
          </p:cNvPr>
          <p:cNvPicPr>
            <a:picLocks noChangeAspect="1"/>
          </p:cNvPicPr>
          <p:nvPr/>
        </p:nvPicPr>
        <p:blipFill>
          <a:blip r:embed="rId4"/>
          <a:stretch>
            <a:fillRect/>
          </a:stretch>
        </p:blipFill>
        <p:spPr>
          <a:xfrm>
            <a:off x="3275886" y="4894909"/>
            <a:ext cx="2937163" cy="1943295"/>
          </a:xfrm>
          <a:prstGeom prst="rect">
            <a:avLst/>
          </a:prstGeom>
        </p:spPr>
      </p:pic>
      <p:graphicFrame>
        <p:nvGraphicFramePr>
          <p:cNvPr id="13" name="Object 12">
            <a:extLst>
              <a:ext uri="{FF2B5EF4-FFF2-40B4-BE49-F238E27FC236}">
                <a16:creationId xmlns:a16="http://schemas.microsoft.com/office/drawing/2014/main" id="{6295124B-97B5-442A-B4B6-A62487AC6992}"/>
              </a:ext>
            </a:extLst>
          </p:cNvPr>
          <p:cNvGraphicFramePr>
            <a:graphicFrameLocks noChangeAspect="1"/>
          </p:cNvGraphicFramePr>
          <p:nvPr/>
        </p:nvGraphicFramePr>
        <p:xfrm>
          <a:off x="338723" y="4887320"/>
          <a:ext cx="2937163" cy="1913512"/>
        </p:xfrm>
        <a:graphic>
          <a:graphicData uri="http://schemas.openxmlformats.org/presentationml/2006/ole">
            <mc:AlternateContent xmlns:mc="http://schemas.openxmlformats.org/markup-compatibility/2006">
              <mc:Choice xmlns:v="urn:schemas-microsoft-com:vml" Requires="v">
                <p:oleObj spid="_x0000_s1029" name="Bitmap Image" r:id="rId5" imgW="8991720" imgH="5857920" progId="Paint.Picture">
                  <p:embed/>
                </p:oleObj>
              </mc:Choice>
              <mc:Fallback>
                <p:oleObj name="Bitmap Image" r:id="rId5" imgW="8991720" imgH="5857920" progId="Paint.Picture">
                  <p:embed/>
                  <p:pic>
                    <p:nvPicPr>
                      <p:cNvPr id="13" name="Object 12">
                        <a:extLst>
                          <a:ext uri="{FF2B5EF4-FFF2-40B4-BE49-F238E27FC236}">
                            <a16:creationId xmlns:a16="http://schemas.microsoft.com/office/drawing/2014/main" id="{6295124B-97B5-442A-B4B6-A62487AC6992}"/>
                          </a:ext>
                        </a:extLst>
                      </p:cNvPr>
                      <p:cNvPicPr/>
                      <p:nvPr/>
                    </p:nvPicPr>
                    <p:blipFill>
                      <a:blip r:embed="rId6"/>
                      <a:stretch>
                        <a:fillRect/>
                      </a:stretch>
                    </p:blipFill>
                    <p:spPr>
                      <a:xfrm>
                        <a:off x="338723" y="4887320"/>
                        <a:ext cx="2937163" cy="1913512"/>
                      </a:xfrm>
                      <a:prstGeom prst="rect">
                        <a:avLst/>
                      </a:prstGeom>
                    </p:spPr>
                  </p:pic>
                </p:oleObj>
              </mc:Fallback>
            </mc:AlternateContent>
          </a:graphicData>
        </a:graphic>
      </p:graphicFrame>
      <p:sp>
        <p:nvSpPr>
          <p:cNvPr id="17" name="Freeform: Shape 16">
            <a:extLst>
              <a:ext uri="{FF2B5EF4-FFF2-40B4-BE49-F238E27FC236}">
                <a16:creationId xmlns:a16="http://schemas.microsoft.com/office/drawing/2014/main" id="{20983E7C-64B1-4C14-A8E9-D220A4DBB950}"/>
              </a:ext>
            </a:extLst>
          </p:cNvPr>
          <p:cNvSpPr/>
          <p:nvPr/>
        </p:nvSpPr>
        <p:spPr>
          <a:xfrm>
            <a:off x="3581244" y="4064870"/>
            <a:ext cx="1007391" cy="891372"/>
          </a:xfrm>
          <a:custGeom>
            <a:avLst/>
            <a:gdLst>
              <a:gd name="connsiteX0" fmla="*/ 878447 w 962159"/>
              <a:gd name="connsiteY0" fmla="*/ 775412 h 915192"/>
              <a:gd name="connsiteX1" fmla="*/ 961790 w 962159"/>
              <a:gd name="connsiteY1" fmla="*/ 508712 h 915192"/>
              <a:gd name="connsiteX2" fmla="*/ 847490 w 962159"/>
              <a:gd name="connsiteY2" fmla="*/ 303924 h 915192"/>
              <a:gd name="connsiteX3" fmla="*/ 683184 w 962159"/>
              <a:gd name="connsiteY3" fmla="*/ 144380 h 915192"/>
              <a:gd name="connsiteX4" fmla="*/ 506972 w 962159"/>
              <a:gd name="connsiteY4" fmla="*/ 1505 h 915192"/>
              <a:gd name="connsiteX5" fmla="*/ 364097 w 962159"/>
              <a:gd name="connsiteY5" fmla="*/ 82468 h 915192"/>
              <a:gd name="connsiteX6" fmla="*/ 185503 w 962159"/>
              <a:gd name="connsiteY6" fmla="*/ 282493 h 915192"/>
              <a:gd name="connsiteX7" fmla="*/ 52153 w 962159"/>
              <a:gd name="connsiteY7" fmla="*/ 442037 h 915192"/>
              <a:gd name="connsiteX8" fmla="*/ 4528 w 962159"/>
              <a:gd name="connsiteY8" fmla="*/ 637299 h 915192"/>
              <a:gd name="connsiteX9" fmla="*/ 154547 w 962159"/>
              <a:gd name="connsiteY9" fmla="*/ 770649 h 915192"/>
              <a:gd name="connsiteX10" fmla="*/ 461728 w 962159"/>
              <a:gd name="connsiteY10" fmla="*/ 884949 h 915192"/>
              <a:gd name="connsiteX11" fmla="*/ 730809 w 962159"/>
              <a:gd name="connsiteY11" fmla="*/ 908762 h 915192"/>
              <a:gd name="connsiteX12" fmla="*/ 878447 w 962159"/>
              <a:gd name="connsiteY12" fmla="*/ 775412 h 915192"/>
              <a:gd name="connsiteX0" fmla="*/ 874174 w 957886"/>
              <a:gd name="connsiteY0" fmla="*/ 775412 h 915192"/>
              <a:gd name="connsiteX1" fmla="*/ 957517 w 957886"/>
              <a:gd name="connsiteY1" fmla="*/ 508712 h 915192"/>
              <a:gd name="connsiteX2" fmla="*/ 843217 w 957886"/>
              <a:gd name="connsiteY2" fmla="*/ 303924 h 915192"/>
              <a:gd name="connsiteX3" fmla="*/ 678911 w 957886"/>
              <a:gd name="connsiteY3" fmla="*/ 144380 h 915192"/>
              <a:gd name="connsiteX4" fmla="*/ 502699 w 957886"/>
              <a:gd name="connsiteY4" fmla="*/ 1505 h 915192"/>
              <a:gd name="connsiteX5" fmla="*/ 359824 w 957886"/>
              <a:gd name="connsiteY5" fmla="*/ 82468 h 915192"/>
              <a:gd name="connsiteX6" fmla="*/ 181230 w 957886"/>
              <a:gd name="connsiteY6" fmla="*/ 282493 h 915192"/>
              <a:gd name="connsiteX7" fmla="*/ 47880 w 957886"/>
              <a:gd name="connsiteY7" fmla="*/ 442037 h 915192"/>
              <a:gd name="connsiteX8" fmla="*/ 255 w 957886"/>
              <a:gd name="connsiteY8" fmla="*/ 637299 h 915192"/>
              <a:gd name="connsiteX9" fmla="*/ 64549 w 957886"/>
              <a:gd name="connsiteY9" fmla="*/ 880187 h 915192"/>
              <a:gd name="connsiteX10" fmla="*/ 457455 w 957886"/>
              <a:gd name="connsiteY10" fmla="*/ 884949 h 915192"/>
              <a:gd name="connsiteX11" fmla="*/ 726536 w 957886"/>
              <a:gd name="connsiteY11" fmla="*/ 908762 h 915192"/>
              <a:gd name="connsiteX12" fmla="*/ 874174 w 957886"/>
              <a:gd name="connsiteY12" fmla="*/ 775412 h 915192"/>
              <a:gd name="connsiteX0" fmla="*/ 959899 w 981296"/>
              <a:gd name="connsiteY0" fmla="*/ 813512 h 913309"/>
              <a:gd name="connsiteX1" fmla="*/ 957517 w 981296"/>
              <a:gd name="connsiteY1" fmla="*/ 508712 h 913309"/>
              <a:gd name="connsiteX2" fmla="*/ 843217 w 981296"/>
              <a:gd name="connsiteY2" fmla="*/ 303924 h 913309"/>
              <a:gd name="connsiteX3" fmla="*/ 678911 w 981296"/>
              <a:gd name="connsiteY3" fmla="*/ 144380 h 913309"/>
              <a:gd name="connsiteX4" fmla="*/ 502699 w 981296"/>
              <a:gd name="connsiteY4" fmla="*/ 1505 h 913309"/>
              <a:gd name="connsiteX5" fmla="*/ 359824 w 981296"/>
              <a:gd name="connsiteY5" fmla="*/ 82468 h 913309"/>
              <a:gd name="connsiteX6" fmla="*/ 181230 w 981296"/>
              <a:gd name="connsiteY6" fmla="*/ 282493 h 913309"/>
              <a:gd name="connsiteX7" fmla="*/ 47880 w 981296"/>
              <a:gd name="connsiteY7" fmla="*/ 442037 h 913309"/>
              <a:gd name="connsiteX8" fmla="*/ 255 w 981296"/>
              <a:gd name="connsiteY8" fmla="*/ 637299 h 913309"/>
              <a:gd name="connsiteX9" fmla="*/ 64549 w 981296"/>
              <a:gd name="connsiteY9" fmla="*/ 880187 h 913309"/>
              <a:gd name="connsiteX10" fmla="*/ 457455 w 981296"/>
              <a:gd name="connsiteY10" fmla="*/ 884949 h 913309"/>
              <a:gd name="connsiteX11" fmla="*/ 726536 w 981296"/>
              <a:gd name="connsiteY11" fmla="*/ 908762 h 913309"/>
              <a:gd name="connsiteX12" fmla="*/ 959899 w 981296"/>
              <a:gd name="connsiteY12" fmla="*/ 813512 h 913309"/>
              <a:gd name="connsiteX0" fmla="*/ 971866 w 993263"/>
              <a:gd name="connsiteY0" fmla="*/ 813512 h 916544"/>
              <a:gd name="connsiteX1" fmla="*/ 969484 w 993263"/>
              <a:gd name="connsiteY1" fmla="*/ 508712 h 916544"/>
              <a:gd name="connsiteX2" fmla="*/ 855184 w 993263"/>
              <a:gd name="connsiteY2" fmla="*/ 303924 h 916544"/>
              <a:gd name="connsiteX3" fmla="*/ 690878 w 993263"/>
              <a:gd name="connsiteY3" fmla="*/ 144380 h 916544"/>
              <a:gd name="connsiteX4" fmla="*/ 514666 w 993263"/>
              <a:gd name="connsiteY4" fmla="*/ 1505 h 916544"/>
              <a:gd name="connsiteX5" fmla="*/ 371791 w 993263"/>
              <a:gd name="connsiteY5" fmla="*/ 82468 h 916544"/>
              <a:gd name="connsiteX6" fmla="*/ 193197 w 993263"/>
              <a:gd name="connsiteY6" fmla="*/ 282493 h 916544"/>
              <a:gd name="connsiteX7" fmla="*/ 59847 w 993263"/>
              <a:gd name="connsiteY7" fmla="*/ 442037 h 916544"/>
              <a:gd name="connsiteX8" fmla="*/ 12222 w 993263"/>
              <a:gd name="connsiteY8" fmla="*/ 637299 h 916544"/>
              <a:gd name="connsiteX9" fmla="*/ 76516 w 993263"/>
              <a:gd name="connsiteY9" fmla="*/ 880187 h 916544"/>
              <a:gd name="connsiteX10" fmla="*/ 738503 w 993263"/>
              <a:gd name="connsiteY10" fmla="*/ 908762 h 916544"/>
              <a:gd name="connsiteX11" fmla="*/ 971866 w 993263"/>
              <a:gd name="connsiteY11" fmla="*/ 813512 h 916544"/>
              <a:gd name="connsiteX0" fmla="*/ 971866 w 993263"/>
              <a:gd name="connsiteY0" fmla="*/ 813512 h 916544"/>
              <a:gd name="connsiteX1" fmla="*/ 969484 w 993263"/>
              <a:gd name="connsiteY1" fmla="*/ 508712 h 916544"/>
              <a:gd name="connsiteX2" fmla="*/ 855184 w 993263"/>
              <a:gd name="connsiteY2" fmla="*/ 303924 h 916544"/>
              <a:gd name="connsiteX3" fmla="*/ 690878 w 993263"/>
              <a:gd name="connsiteY3" fmla="*/ 144380 h 916544"/>
              <a:gd name="connsiteX4" fmla="*/ 514666 w 993263"/>
              <a:gd name="connsiteY4" fmla="*/ 1505 h 916544"/>
              <a:gd name="connsiteX5" fmla="*/ 371791 w 993263"/>
              <a:gd name="connsiteY5" fmla="*/ 82468 h 916544"/>
              <a:gd name="connsiteX6" fmla="*/ 193197 w 993263"/>
              <a:gd name="connsiteY6" fmla="*/ 282493 h 916544"/>
              <a:gd name="connsiteX7" fmla="*/ 59847 w 993263"/>
              <a:gd name="connsiteY7" fmla="*/ 442037 h 916544"/>
              <a:gd name="connsiteX8" fmla="*/ 12222 w 993263"/>
              <a:gd name="connsiteY8" fmla="*/ 637299 h 916544"/>
              <a:gd name="connsiteX9" fmla="*/ 76516 w 993263"/>
              <a:gd name="connsiteY9" fmla="*/ 880187 h 916544"/>
              <a:gd name="connsiteX10" fmla="*/ 738503 w 993263"/>
              <a:gd name="connsiteY10" fmla="*/ 908762 h 916544"/>
              <a:gd name="connsiteX11" fmla="*/ 971866 w 993263"/>
              <a:gd name="connsiteY11" fmla="*/ 813512 h 916544"/>
              <a:gd name="connsiteX0" fmla="*/ 973704 w 995101"/>
              <a:gd name="connsiteY0" fmla="*/ 813512 h 916544"/>
              <a:gd name="connsiteX1" fmla="*/ 971322 w 995101"/>
              <a:gd name="connsiteY1" fmla="*/ 508712 h 916544"/>
              <a:gd name="connsiteX2" fmla="*/ 857022 w 995101"/>
              <a:gd name="connsiteY2" fmla="*/ 303924 h 916544"/>
              <a:gd name="connsiteX3" fmla="*/ 692716 w 995101"/>
              <a:gd name="connsiteY3" fmla="*/ 144380 h 916544"/>
              <a:gd name="connsiteX4" fmla="*/ 516504 w 995101"/>
              <a:gd name="connsiteY4" fmla="*/ 1505 h 916544"/>
              <a:gd name="connsiteX5" fmla="*/ 373629 w 995101"/>
              <a:gd name="connsiteY5" fmla="*/ 82468 h 916544"/>
              <a:gd name="connsiteX6" fmla="*/ 195035 w 995101"/>
              <a:gd name="connsiteY6" fmla="*/ 282493 h 916544"/>
              <a:gd name="connsiteX7" fmla="*/ 61685 w 995101"/>
              <a:gd name="connsiteY7" fmla="*/ 442037 h 916544"/>
              <a:gd name="connsiteX8" fmla="*/ 14060 w 995101"/>
              <a:gd name="connsiteY8" fmla="*/ 637299 h 916544"/>
              <a:gd name="connsiteX9" fmla="*/ 78354 w 995101"/>
              <a:gd name="connsiteY9" fmla="*/ 880187 h 916544"/>
              <a:gd name="connsiteX10" fmla="*/ 740341 w 995101"/>
              <a:gd name="connsiteY10" fmla="*/ 908762 h 916544"/>
              <a:gd name="connsiteX11" fmla="*/ 973704 w 995101"/>
              <a:gd name="connsiteY11" fmla="*/ 813512 h 916544"/>
              <a:gd name="connsiteX0" fmla="*/ 985994 w 1007391"/>
              <a:gd name="connsiteY0" fmla="*/ 813512 h 916766"/>
              <a:gd name="connsiteX1" fmla="*/ 983612 w 1007391"/>
              <a:gd name="connsiteY1" fmla="*/ 508712 h 916766"/>
              <a:gd name="connsiteX2" fmla="*/ 869312 w 1007391"/>
              <a:gd name="connsiteY2" fmla="*/ 303924 h 916766"/>
              <a:gd name="connsiteX3" fmla="*/ 705006 w 1007391"/>
              <a:gd name="connsiteY3" fmla="*/ 144380 h 916766"/>
              <a:gd name="connsiteX4" fmla="*/ 528794 w 1007391"/>
              <a:gd name="connsiteY4" fmla="*/ 1505 h 916766"/>
              <a:gd name="connsiteX5" fmla="*/ 385919 w 1007391"/>
              <a:gd name="connsiteY5" fmla="*/ 82468 h 916766"/>
              <a:gd name="connsiteX6" fmla="*/ 207325 w 1007391"/>
              <a:gd name="connsiteY6" fmla="*/ 282493 h 916766"/>
              <a:gd name="connsiteX7" fmla="*/ 73975 w 1007391"/>
              <a:gd name="connsiteY7" fmla="*/ 442037 h 916766"/>
              <a:gd name="connsiteX8" fmla="*/ 7300 w 1007391"/>
              <a:gd name="connsiteY8" fmla="*/ 632536 h 916766"/>
              <a:gd name="connsiteX9" fmla="*/ 90644 w 1007391"/>
              <a:gd name="connsiteY9" fmla="*/ 880187 h 916766"/>
              <a:gd name="connsiteX10" fmla="*/ 752631 w 1007391"/>
              <a:gd name="connsiteY10" fmla="*/ 908762 h 916766"/>
              <a:gd name="connsiteX11" fmla="*/ 985994 w 1007391"/>
              <a:gd name="connsiteY11" fmla="*/ 813512 h 916766"/>
              <a:gd name="connsiteX0" fmla="*/ 985994 w 1007391"/>
              <a:gd name="connsiteY0" fmla="*/ 786058 h 889312"/>
              <a:gd name="connsiteX1" fmla="*/ 983612 w 1007391"/>
              <a:gd name="connsiteY1" fmla="*/ 481258 h 889312"/>
              <a:gd name="connsiteX2" fmla="*/ 869312 w 1007391"/>
              <a:gd name="connsiteY2" fmla="*/ 276470 h 889312"/>
              <a:gd name="connsiteX3" fmla="*/ 705006 w 1007391"/>
              <a:gd name="connsiteY3" fmla="*/ 116926 h 889312"/>
              <a:gd name="connsiteX4" fmla="*/ 543082 w 1007391"/>
              <a:gd name="connsiteY4" fmla="*/ 2626 h 889312"/>
              <a:gd name="connsiteX5" fmla="*/ 385919 w 1007391"/>
              <a:gd name="connsiteY5" fmla="*/ 55014 h 889312"/>
              <a:gd name="connsiteX6" fmla="*/ 207325 w 1007391"/>
              <a:gd name="connsiteY6" fmla="*/ 255039 h 889312"/>
              <a:gd name="connsiteX7" fmla="*/ 73975 w 1007391"/>
              <a:gd name="connsiteY7" fmla="*/ 414583 h 889312"/>
              <a:gd name="connsiteX8" fmla="*/ 7300 w 1007391"/>
              <a:gd name="connsiteY8" fmla="*/ 605082 h 889312"/>
              <a:gd name="connsiteX9" fmla="*/ 90644 w 1007391"/>
              <a:gd name="connsiteY9" fmla="*/ 852733 h 889312"/>
              <a:gd name="connsiteX10" fmla="*/ 752631 w 1007391"/>
              <a:gd name="connsiteY10" fmla="*/ 881308 h 889312"/>
              <a:gd name="connsiteX11" fmla="*/ 985994 w 1007391"/>
              <a:gd name="connsiteY11" fmla="*/ 786058 h 889312"/>
              <a:gd name="connsiteX0" fmla="*/ 985994 w 1007391"/>
              <a:gd name="connsiteY0" fmla="*/ 788118 h 891372"/>
              <a:gd name="connsiteX1" fmla="*/ 983612 w 1007391"/>
              <a:gd name="connsiteY1" fmla="*/ 483318 h 891372"/>
              <a:gd name="connsiteX2" fmla="*/ 869312 w 1007391"/>
              <a:gd name="connsiteY2" fmla="*/ 278530 h 891372"/>
              <a:gd name="connsiteX3" fmla="*/ 738344 w 1007391"/>
              <a:gd name="connsiteY3" fmla="*/ 152324 h 891372"/>
              <a:gd name="connsiteX4" fmla="*/ 543082 w 1007391"/>
              <a:gd name="connsiteY4" fmla="*/ 4686 h 891372"/>
              <a:gd name="connsiteX5" fmla="*/ 385919 w 1007391"/>
              <a:gd name="connsiteY5" fmla="*/ 57074 h 891372"/>
              <a:gd name="connsiteX6" fmla="*/ 207325 w 1007391"/>
              <a:gd name="connsiteY6" fmla="*/ 257099 h 891372"/>
              <a:gd name="connsiteX7" fmla="*/ 73975 w 1007391"/>
              <a:gd name="connsiteY7" fmla="*/ 416643 h 891372"/>
              <a:gd name="connsiteX8" fmla="*/ 7300 w 1007391"/>
              <a:gd name="connsiteY8" fmla="*/ 607142 h 891372"/>
              <a:gd name="connsiteX9" fmla="*/ 90644 w 1007391"/>
              <a:gd name="connsiteY9" fmla="*/ 854793 h 891372"/>
              <a:gd name="connsiteX10" fmla="*/ 752631 w 1007391"/>
              <a:gd name="connsiteY10" fmla="*/ 883368 h 891372"/>
              <a:gd name="connsiteX11" fmla="*/ 985994 w 1007391"/>
              <a:gd name="connsiteY11" fmla="*/ 788118 h 89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391" h="891372">
                <a:moveTo>
                  <a:pt x="985994" y="788118"/>
                </a:moveTo>
                <a:cubicBezTo>
                  <a:pt x="1024491" y="721443"/>
                  <a:pt x="1003059" y="568249"/>
                  <a:pt x="983612" y="483318"/>
                </a:cubicBezTo>
                <a:cubicBezTo>
                  <a:pt x="964165" y="398387"/>
                  <a:pt x="910190" y="333696"/>
                  <a:pt x="869312" y="278530"/>
                </a:cubicBezTo>
                <a:cubicBezTo>
                  <a:pt x="828434" y="223364"/>
                  <a:pt x="792716" y="197965"/>
                  <a:pt x="738344" y="152324"/>
                </a:cubicBezTo>
                <a:cubicBezTo>
                  <a:pt x="683972" y="106683"/>
                  <a:pt x="601819" y="20561"/>
                  <a:pt x="543082" y="4686"/>
                </a:cubicBezTo>
                <a:cubicBezTo>
                  <a:pt x="484345" y="-11189"/>
                  <a:pt x="441879" y="15005"/>
                  <a:pt x="385919" y="57074"/>
                </a:cubicBezTo>
                <a:cubicBezTo>
                  <a:pt x="329960" y="99143"/>
                  <a:pt x="259316" y="197171"/>
                  <a:pt x="207325" y="257099"/>
                </a:cubicBezTo>
                <a:cubicBezTo>
                  <a:pt x="155334" y="317027"/>
                  <a:pt x="107312" y="358303"/>
                  <a:pt x="73975" y="416643"/>
                </a:cubicBezTo>
                <a:cubicBezTo>
                  <a:pt x="40638" y="474983"/>
                  <a:pt x="9285" y="524592"/>
                  <a:pt x="7300" y="607142"/>
                </a:cubicBezTo>
                <a:cubicBezTo>
                  <a:pt x="5315" y="689692"/>
                  <a:pt x="-33578" y="808755"/>
                  <a:pt x="90644" y="854793"/>
                </a:cubicBezTo>
                <a:cubicBezTo>
                  <a:pt x="214866" y="900831"/>
                  <a:pt x="603406" y="894480"/>
                  <a:pt x="752631" y="883368"/>
                </a:cubicBezTo>
                <a:cubicBezTo>
                  <a:pt x="901856" y="872256"/>
                  <a:pt x="947497" y="854793"/>
                  <a:pt x="985994" y="788118"/>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No </a:t>
            </a:r>
          </a:p>
          <a:p>
            <a:pPr algn="ctr"/>
            <a:r>
              <a:rPr lang="en-US" sz="1100" b="1">
                <a:solidFill>
                  <a:schemeClr val="tx1"/>
                </a:solidFill>
              </a:rPr>
              <a:t>MT Station</a:t>
            </a:r>
            <a:endParaRPr lang="en-ID" sz="1100" b="1">
              <a:solidFill>
                <a:schemeClr val="tx1"/>
              </a:solidFill>
            </a:endParaRPr>
          </a:p>
        </p:txBody>
      </p:sp>
      <p:sp>
        <p:nvSpPr>
          <p:cNvPr id="20" name="Freeform: Shape 19">
            <a:extLst>
              <a:ext uri="{FF2B5EF4-FFF2-40B4-BE49-F238E27FC236}">
                <a16:creationId xmlns:a16="http://schemas.microsoft.com/office/drawing/2014/main" id="{002E7CCC-83CB-42D4-870D-4B3A41E71A24}"/>
              </a:ext>
            </a:extLst>
          </p:cNvPr>
          <p:cNvSpPr/>
          <p:nvPr/>
        </p:nvSpPr>
        <p:spPr>
          <a:xfrm>
            <a:off x="1880040" y="2725932"/>
            <a:ext cx="674062" cy="775836"/>
          </a:xfrm>
          <a:custGeom>
            <a:avLst/>
            <a:gdLst>
              <a:gd name="connsiteX0" fmla="*/ 377385 w 674062"/>
              <a:gd name="connsiteY0" fmla="*/ 225114 h 778894"/>
              <a:gd name="connsiteX1" fmla="*/ 263085 w 674062"/>
              <a:gd name="connsiteY1" fmla="*/ 10801 h 778894"/>
              <a:gd name="connsiteX2" fmla="*/ 86873 w 674062"/>
              <a:gd name="connsiteY2" fmla="*/ 58426 h 778894"/>
              <a:gd name="connsiteX3" fmla="*/ 1148 w 674062"/>
              <a:gd name="connsiteY3" fmla="*/ 287026 h 778894"/>
              <a:gd name="connsiteX4" fmla="*/ 144023 w 674062"/>
              <a:gd name="connsiteY4" fmla="*/ 615639 h 778894"/>
              <a:gd name="connsiteX5" fmla="*/ 258323 w 674062"/>
              <a:gd name="connsiteY5" fmla="*/ 763276 h 778894"/>
              <a:gd name="connsiteX6" fmla="*/ 596460 w 674062"/>
              <a:gd name="connsiteY6" fmla="*/ 763276 h 778894"/>
              <a:gd name="connsiteX7" fmla="*/ 672660 w 674062"/>
              <a:gd name="connsiteY7" fmla="*/ 663264 h 778894"/>
              <a:gd name="connsiteX8" fmla="*/ 558360 w 674062"/>
              <a:gd name="connsiteY8" fmla="*/ 439426 h 778894"/>
              <a:gd name="connsiteX9" fmla="*/ 377385 w 674062"/>
              <a:gd name="connsiteY9" fmla="*/ 225114 h 778894"/>
              <a:gd name="connsiteX0" fmla="*/ 401198 w 674062"/>
              <a:gd name="connsiteY0" fmla="*/ 179194 h 775836"/>
              <a:gd name="connsiteX1" fmla="*/ 263085 w 674062"/>
              <a:gd name="connsiteY1" fmla="*/ 7743 h 775836"/>
              <a:gd name="connsiteX2" fmla="*/ 86873 w 674062"/>
              <a:gd name="connsiteY2" fmla="*/ 55368 h 775836"/>
              <a:gd name="connsiteX3" fmla="*/ 1148 w 674062"/>
              <a:gd name="connsiteY3" fmla="*/ 283968 h 775836"/>
              <a:gd name="connsiteX4" fmla="*/ 144023 w 674062"/>
              <a:gd name="connsiteY4" fmla="*/ 612581 h 775836"/>
              <a:gd name="connsiteX5" fmla="*/ 258323 w 674062"/>
              <a:gd name="connsiteY5" fmla="*/ 760218 h 775836"/>
              <a:gd name="connsiteX6" fmla="*/ 596460 w 674062"/>
              <a:gd name="connsiteY6" fmla="*/ 760218 h 775836"/>
              <a:gd name="connsiteX7" fmla="*/ 672660 w 674062"/>
              <a:gd name="connsiteY7" fmla="*/ 660206 h 775836"/>
              <a:gd name="connsiteX8" fmla="*/ 558360 w 674062"/>
              <a:gd name="connsiteY8" fmla="*/ 436368 h 775836"/>
              <a:gd name="connsiteX9" fmla="*/ 401198 w 674062"/>
              <a:gd name="connsiteY9" fmla="*/ 179194 h 77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4062" h="775836">
                <a:moveTo>
                  <a:pt x="401198" y="179194"/>
                </a:moveTo>
                <a:cubicBezTo>
                  <a:pt x="351985" y="107756"/>
                  <a:pt x="315473" y="28381"/>
                  <a:pt x="263085" y="7743"/>
                </a:cubicBezTo>
                <a:cubicBezTo>
                  <a:pt x="210698" y="-12895"/>
                  <a:pt x="130529" y="9330"/>
                  <a:pt x="86873" y="55368"/>
                </a:cubicBezTo>
                <a:cubicBezTo>
                  <a:pt x="43217" y="101405"/>
                  <a:pt x="-8377" y="191099"/>
                  <a:pt x="1148" y="283968"/>
                </a:cubicBezTo>
                <a:cubicBezTo>
                  <a:pt x="10673" y="376837"/>
                  <a:pt x="101161" y="533206"/>
                  <a:pt x="144023" y="612581"/>
                </a:cubicBezTo>
                <a:cubicBezTo>
                  <a:pt x="186885" y="691956"/>
                  <a:pt x="182917" y="735612"/>
                  <a:pt x="258323" y="760218"/>
                </a:cubicBezTo>
                <a:cubicBezTo>
                  <a:pt x="333729" y="784824"/>
                  <a:pt x="527404" y="776887"/>
                  <a:pt x="596460" y="760218"/>
                </a:cubicBezTo>
                <a:cubicBezTo>
                  <a:pt x="665516" y="743549"/>
                  <a:pt x="679010" y="714181"/>
                  <a:pt x="672660" y="660206"/>
                </a:cubicBezTo>
                <a:cubicBezTo>
                  <a:pt x="666310" y="606231"/>
                  <a:pt x="603604" y="516537"/>
                  <a:pt x="558360" y="436368"/>
                </a:cubicBezTo>
                <a:cubicBezTo>
                  <a:pt x="513116" y="356199"/>
                  <a:pt x="450411" y="250632"/>
                  <a:pt x="401198" y="179194"/>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sparse </a:t>
            </a:r>
          </a:p>
          <a:p>
            <a:pPr algn="ctr"/>
            <a:r>
              <a:rPr lang="en-US" sz="1100">
                <a:solidFill>
                  <a:schemeClr val="tx1"/>
                </a:solidFill>
              </a:rPr>
              <a:t>MT Station</a:t>
            </a:r>
            <a:endParaRPr lang="en-ID" sz="1100">
              <a:solidFill>
                <a:schemeClr val="tx1"/>
              </a:solidFill>
            </a:endParaRPr>
          </a:p>
        </p:txBody>
      </p:sp>
      <p:sp>
        <p:nvSpPr>
          <p:cNvPr id="35" name="TextBox 34">
            <a:extLst>
              <a:ext uri="{FF2B5EF4-FFF2-40B4-BE49-F238E27FC236}">
                <a16:creationId xmlns:a16="http://schemas.microsoft.com/office/drawing/2014/main" id="{9405859C-4C2F-4719-B96A-6752FD310AB7}"/>
              </a:ext>
            </a:extLst>
          </p:cNvPr>
          <p:cNvSpPr txBox="1"/>
          <p:nvPr/>
        </p:nvSpPr>
        <p:spPr>
          <a:xfrm>
            <a:off x="3560365" y="5248457"/>
            <a:ext cx="380232" cy="261610"/>
          </a:xfrm>
          <a:prstGeom prst="rect">
            <a:avLst/>
          </a:prstGeom>
          <a:solidFill>
            <a:schemeClr val="bg1"/>
          </a:solidFill>
          <a:ln>
            <a:solidFill>
              <a:srgbClr val="000000"/>
            </a:solidFill>
          </a:ln>
        </p:spPr>
        <p:txBody>
          <a:bodyPr wrap="none" rtlCol="0">
            <a:spAutoFit/>
          </a:bodyPr>
          <a:lstStyle/>
          <a:p>
            <a:r>
              <a:rPr lang="en-US" sz="1100" b="1"/>
              <a:t>SW</a:t>
            </a:r>
            <a:endParaRPr lang="en-ID" sz="1100" b="1"/>
          </a:p>
        </p:txBody>
      </p:sp>
      <p:sp>
        <p:nvSpPr>
          <p:cNvPr id="37" name="TextBox 36">
            <a:extLst>
              <a:ext uri="{FF2B5EF4-FFF2-40B4-BE49-F238E27FC236}">
                <a16:creationId xmlns:a16="http://schemas.microsoft.com/office/drawing/2014/main" id="{1A8AE4CA-98CF-49E0-94B8-58F880C93883}"/>
              </a:ext>
            </a:extLst>
          </p:cNvPr>
          <p:cNvSpPr txBox="1"/>
          <p:nvPr/>
        </p:nvSpPr>
        <p:spPr>
          <a:xfrm>
            <a:off x="5516402" y="5236165"/>
            <a:ext cx="346570" cy="261610"/>
          </a:xfrm>
          <a:prstGeom prst="rect">
            <a:avLst/>
          </a:prstGeom>
          <a:solidFill>
            <a:schemeClr val="bg1"/>
          </a:solidFill>
          <a:ln>
            <a:solidFill>
              <a:srgbClr val="000000"/>
            </a:solidFill>
          </a:ln>
        </p:spPr>
        <p:txBody>
          <a:bodyPr wrap="none" rtlCol="0">
            <a:spAutoFit/>
          </a:bodyPr>
          <a:lstStyle/>
          <a:p>
            <a:r>
              <a:rPr lang="en-US" sz="1100" b="1"/>
              <a:t>NE</a:t>
            </a:r>
            <a:endParaRPr lang="en-ID" sz="1100" b="1"/>
          </a:p>
        </p:txBody>
      </p:sp>
      <p:sp>
        <p:nvSpPr>
          <p:cNvPr id="32" name="TextBox 31">
            <a:extLst>
              <a:ext uri="{FF2B5EF4-FFF2-40B4-BE49-F238E27FC236}">
                <a16:creationId xmlns:a16="http://schemas.microsoft.com/office/drawing/2014/main" id="{F56048F3-7189-4284-AE34-2FEE8ABAC02C}"/>
              </a:ext>
            </a:extLst>
          </p:cNvPr>
          <p:cNvSpPr txBox="1"/>
          <p:nvPr/>
        </p:nvSpPr>
        <p:spPr>
          <a:xfrm>
            <a:off x="532102" y="5231593"/>
            <a:ext cx="405880" cy="261610"/>
          </a:xfrm>
          <a:prstGeom prst="rect">
            <a:avLst/>
          </a:prstGeom>
          <a:solidFill>
            <a:schemeClr val="bg1"/>
          </a:solidFill>
          <a:ln>
            <a:solidFill>
              <a:srgbClr val="000000"/>
            </a:solidFill>
          </a:ln>
        </p:spPr>
        <p:txBody>
          <a:bodyPr wrap="none" rtlCol="0">
            <a:spAutoFit/>
          </a:bodyPr>
          <a:lstStyle/>
          <a:p>
            <a:r>
              <a:rPr lang="en-US" sz="1100" b="1"/>
              <a:t>NW</a:t>
            </a:r>
            <a:endParaRPr lang="en-ID" sz="1100" b="1"/>
          </a:p>
        </p:txBody>
      </p:sp>
      <p:sp>
        <p:nvSpPr>
          <p:cNvPr id="34" name="TextBox 33">
            <a:extLst>
              <a:ext uri="{FF2B5EF4-FFF2-40B4-BE49-F238E27FC236}">
                <a16:creationId xmlns:a16="http://schemas.microsoft.com/office/drawing/2014/main" id="{6FF2ED51-CF7F-4E5D-902C-95C7C0B70F12}"/>
              </a:ext>
            </a:extLst>
          </p:cNvPr>
          <p:cNvSpPr txBox="1"/>
          <p:nvPr/>
        </p:nvSpPr>
        <p:spPr>
          <a:xfrm>
            <a:off x="2460458" y="5248457"/>
            <a:ext cx="320922" cy="261610"/>
          </a:xfrm>
          <a:prstGeom prst="rect">
            <a:avLst/>
          </a:prstGeom>
          <a:solidFill>
            <a:schemeClr val="bg1"/>
          </a:solidFill>
          <a:ln>
            <a:solidFill>
              <a:srgbClr val="000000"/>
            </a:solidFill>
          </a:ln>
        </p:spPr>
        <p:txBody>
          <a:bodyPr wrap="none" rtlCol="0">
            <a:spAutoFit/>
          </a:bodyPr>
          <a:lstStyle/>
          <a:p>
            <a:r>
              <a:rPr lang="en-US" sz="1100" b="1"/>
              <a:t>SE</a:t>
            </a:r>
            <a:endParaRPr lang="en-ID" sz="1100" b="1"/>
          </a:p>
        </p:txBody>
      </p:sp>
      <p:sp>
        <p:nvSpPr>
          <p:cNvPr id="22" name="TextBox 21">
            <a:extLst>
              <a:ext uri="{FF2B5EF4-FFF2-40B4-BE49-F238E27FC236}">
                <a16:creationId xmlns:a16="http://schemas.microsoft.com/office/drawing/2014/main" id="{56C85942-95BF-4A52-89D6-600DDA3530DD}"/>
              </a:ext>
            </a:extLst>
          </p:cNvPr>
          <p:cNvSpPr txBox="1"/>
          <p:nvPr/>
        </p:nvSpPr>
        <p:spPr>
          <a:xfrm>
            <a:off x="6890671" y="791550"/>
            <a:ext cx="5094852" cy="521681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600"/>
            </a:lvl1pPr>
            <a:lvl2pPr marL="742950" lvl="1" indent="-285750">
              <a:buFont typeface="Arial" panose="020B0604020202020204" pitchFamily="34" charset="0"/>
              <a:buChar char="•"/>
              <a:defRPr sz="1600"/>
            </a:lvl2pPr>
          </a:lstStyle>
          <a:p>
            <a:pPr>
              <a:spcAft>
                <a:spcPts val="600"/>
              </a:spcAft>
              <a:buFont typeface="Wingdings" panose="05000000000000000000" pitchFamily="2" charset="2"/>
              <a:buChar char="§"/>
            </a:pPr>
            <a:r>
              <a:rPr lang="en-US" sz="1600"/>
              <a:t>MT station distribution limitation</a:t>
            </a:r>
          </a:p>
          <a:p>
            <a:pPr lvl="1">
              <a:spcAft>
                <a:spcPts val="600"/>
              </a:spcAft>
              <a:buFont typeface="Wingdings" panose="05000000000000000000" pitchFamily="2" charset="2"/>
              <a:buChar char="§"/>
            </a:pPr>
            <a:r>
              <a:rPr lang="en-US" sz="1600">
                <a:sym typeface="Wingdings" panose="05000000000000000000" pitchFamily="2" charset="2"/>
              </a:rPr>
              <a:t>South</a:t>
            </a:r>
            <a:r>
              <a:rPr lang="en-US">
                <a:sym typeface="Wingdings" panose="05000000000000000000" pitchFamily="2" charset="2"/>
              </a:rPr>
              <a:t>-</a:t>
            </a:r>
            <a:r>
              <a:rPr lang="en-US" sz="1600">
                <a:sym typeface="Wingdings" panose="05000000000000000000" pitchFamily="2" charset="2"/>
              </a:rPr>
              <a:t>Southeast: Did not cover fumarole </a:t>
            </a:r>
            <a:r>
              <a:rPr lang="en-US" sz="1600" err="1">
                <a:sym typeface="Wingdings" panose="05000000000000000000" pitchFamily="2" charset="2"/>
              </a:rPr>
              <a:t>Candradimuka</a:t>
            </a:r>
            <a:r>
              <a:rPr lang="en-US" sz="1600">
                <a:sym typeface="Wingdings" panose="05000000000000000000" pitchFamily="2" charset="2"/>
              </a:rPr>
              <a:t> area</a:t>
            </a:r>
          </a:p>
          <a:p>
            <a:pPr lvl="1">
              <a:spcAft>
                <a:spcPts val="600"/>
              </a:spcAft>
              <a:buFont typeface="Wingdings" panose="05000000000000000000" pitchFamily="2" charset="2"/>
              <a:buChar char="§"/>
            </a:pPr>
            <a:r>
              <a:rPr lang="en-US" sz="1600">
                <a:sym typeface="Wingdings" panose="05000000000000000000" pitchFamily="2" charset="2"/>
              </a:rPr>
              <a:t>East: Sparse MT station, …</a:t>
            </a:r>
          </a:p>
          <a:p>
            <a:pPr>
              <a:spcAft>
                <a:spcPts val="600"/>
              </a:spcAft>
              <a:buFont typeface="Wingdings" panose="05000000000000000000" pitchFamily="2" charset="2"/>
              <a:buChar char="§"/>
            </a:pPr>
            <a:r>
              <a:rPr lang="en-US"/>
              <a:t>The conductive doming shows a typical for mature geothermal system</a:t>
            </a:r>
          </a:p>
          <a:p>
            <a:pPr lvl="1">
              <a:spcAft>
                <a:spcPts val="600"/>
              </a:spcAft>
              <a:buFont typeface="Wingdings" panose="05000000000000000000" pitchFamily="2" charset="2"/>
              <a:buChar char="§"/>
            </a:pPr>
            <a:r>
              <a:rPr lang="en-US"/>
              <a:t>Shows doming of conductive layer above resistive core which centered beneath the </a:t>
            </a:r>
            <a:r>
              <a:rPr lang="en-US" err="1"/>
              <a:t>Gerlang</a:t>
            </a:r>
            <a:r>
              <a:rPr lang="en-US"/>
              <a:t> area, </a:t>
            </a:r>
          </a:p>
          <a:p>
            <a:pPr>
              <a:spcAft>
                <a:spcPts val="600"/>
              </a:spcAft>
              <a:buFont typeface="Wingdings" panose="05000000000000000000" pitchFamily="2" charset="2"/>
              <a:buChar char="§"/>
            </a:pPr>
            <a:r>
              <a:rPr lang="en-US"/>
              <a:t>Resistivity map at 500 </a:t>
            </a:r>
            <a:r>
              <a:rPr lang="en-US" err="1"/>
              <a:t>masl</a:t>
            </a:r>
            <a:r>
              <a:rPr lang="en-US"/>
              <a:t> shows close conductive body that may represent most likely areal extent of high temp system which outlining outflow </a:t>
            </a:r>
          </a:p>
          <a:p>
            <a:pPr>
              <a:spcAft>
                <a:spcPts val="600"/>
              </a:spcAft>
              <a:buFont typeface="Wingdings" panose="05000000000000000000" pitchFamily="2" charset="2"/>
              <a:buChar char="§"/>
            </a:pPr>
            <a:r>
              <a:rPr lang="en-US"/>
              <a:t>Resource delineation</a:t>
            </a:r>
          </a:p>
          <a:p>
            <a:pPr lvl="1">
              <a:spcAft>
                <a:spcPts val="600"/>
              </a:spcAft>
              <a:buFont typeface="Wingdings" panose="05000000000000000000" pitchFamily="2" charset="2"/>
              <a:buChar char="§"/>
            </a:pPr>
            <a:r>
              <a:rPr lang="en-US"/>
              <a:t>P90: Has doming feature, near youngest volcanic</a:t>
            </a:r>
          </a:p>
          <a:p>
            <a:pPr lvl="1">
              <a:spcAft>
                <a:spcPts val="600"/>
              </a:spcAft>
              <a:buFont typeface="Wingdings" panose="05000000000000000000" pitchFamily="2" charset="2"/>
              <a:buChar char="§"/>
            </a:pPr>
            <a:r>
              <a:rPr lang="en-US"/>
              <a:t>P50: Edge of flattening feature before thickening, located beneath the </a:t>
            </a:r>
            <a:r>
              <a:rPr lang="en-US" err="1"/>
              <a:t>Kaipohan</a:t>
            </a:r>
            <a:r>
              <a:rPr lang="en-US"/>
              <a:t> and </a:t>
            </a:r>
            <a:r>
              <a:rPr lang="en-US" err="1"/>
              <a:t>fumarol</a:t>
            </a:r>
            <a:r>
              <a:rPr lang="en-US"/>
              <a:t> </a:t>
            </a:r>
            <a:r>
              <a:rPr lang="en-US" err="1"/>
              <a:t>Candradimuka</a:t>
            </a:r>
            <a:endParaRPr lang="en-US"/>
          </a:p>
          <a:p>
            <a:pPr lvl="1">
              <a:spcAft>
                <a:spcPts val="600"/>
              </a:spcAft>
              <a:buFont typeface="Wingdings" panose="05000000000000000000" pitchFamily="2" charset="2"/>
              <a:buChar char="§"/>
            </a:pPr>
            <a:r>
              <a:rPr lang="en-US"/>
              <a:t>P10: The edge of thickening conductive and cover fumarole </a:t>
            </a:r>
            <a:r>
              <a:rPr lang="en-US" err="1"/>
              <a:t>Candradimuka</a:t>
            </a:r>
            <a:endParaRPr lang="en-US"/>
          </a:p>
        </p:txBody>
      </p:sp>
    </p:spTree>
    <p:extLst>
      <p:ext uri="{BB962C8B-B14F-4D97-AF65-F5344CB8AC3E}">
        <p14:creationId xmlns:p14="http://schemas.microsoft.com/office/powerpoint/2010/main" val="403079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2AABD-5DC9-42AA-9F96-644425FE8D75}"/>
              </a:ext>
            </a:extLst>
          </p:cNvPr>
          <p:cNvPicPr>
            <a:picLocks noChangeAspect="1"/>
          </p:cNvPicPr>
          <p:nvPr/>
        </p:nvPicPr>
        <p:blipFill>
          <a:blip r:embed="rId2"/>
          <a:stretch>
            <a:fillRect/>
          </a:stretch>
        </p:blipFill>
        <p:spPr>
          <a:xfrm>
            <a:off x="63767" y="3400658"/>
            <a:ext cx="6718033" cy="3229758"/>
          </a:xfrm>
          <a:prstGeom prst="rect">
            <a:avLst/>
          </a:prstGeom>
        </p:spPr>
      </p:pic>
      <p:pic>
        <p:nvPicPr>
          <p:cNvPr id="6" name="Picture 5">
            <a:extLst>
              <a:ext uri="{FF2B5EF4-FFF2-40B4-BE49-F238E27FC236}">
                <a16:creationId xmlns:a16="http://schemas.microsoft.com/office/drawing/2014/main" id="{D6165BE9-D09C-43A9-9DCF-290D0CA541B7}"/>
              </a:ext>
            </a:extLst>
          </p:cNvPr>
          <p:cNvPicPr>
            <a:picLocks noChangeAspect="1"/>
          </p:cNvPicPr>
          <p:nvPr/>
        </p:nvPicPr>
        <p:blipFill>
          <a:blip r:embed="rId3"/>
          <a:stretch>
            <a:fillRect/>
          </a:stretch>
        </p:blipFill>
        <p:spPr>
          <a:xfrm>
            <a:off x="130443" y="584496"/>
            <a:ext cx="6553561" cy="3147413"/>
          </a:xfrm>
          <a:prstGeom prst="rect">
            <a:avLst/>
          </a:prstGeom>
        </p:spPr>
      </p:pic>
      <p:sp>
        <p:nvSpPr>
          <p:cNvPr id="7" name="Title 3">
            <a:extLst>
              <a:ext uri="{FF2B5EF4-FFF2-40B4-BE49-F238E27FC236}">
                <a16:creationId xmlns:a16="http://schemas.microsoft.com/office/drawing/2014/main" id="{74AA8F09-0645-4FC6-8801-AF900D1F20F0}"/>
              </a:ext>
            </a:extLst>
          </p:cNvPr>
          <p:cNvSpPr txBox="1">
            <a:spLocks/>
          </p:cNvSpPr>
          <p:nvPr/>
        </p:nvSpPr>
        <p:spPr>
          <a:xfrm>
            <a:off x="130444" y="221949"/>
            <a:ext cx="10515600" cy="3625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2800" b="1"/>
              <a:t>MT Cross-section</a:t>
            </a:r>
            <a:endParaRPr lang="en-GB" sz="2800" b="1"/>
          </a:p>
        </p:txBody>
      </p:sp>
      <p:sp>
        <p:nvSpPr>
          <p:cNvPr id="13" name="TextBox 12">
            <a:extLst>
              <a:ext uri="{FF2B5EF4-FFF2-40B4-BE49-F238E27FC236}">
                <a16:creationId xmlns:a16="http://schemas.microsoft.com/office/drawing/2014/main" id="{4569CA07-80AB-49F6-B2D1-E7E89EB429A7}"/>
              </a:ext>
            </a:extLst>
          </p:cNvPr>
          <p:cNvSpPr txBox="1"/>
          <p:nvPr/>
        </p:nvSpPr>
        <p:spPr>
          <a:xfrm>
            <a:off x="6848476" y="975569"/>
            <a:ext cx="5213081" cy="5616922"/>
          </a:xfrm>
          <a:prstGeom prst="rect">
            <a:avLst/>
          </a:prstGeom>
          <a:noFill/>
        </p:spPr>
        <p:txBody>
          <a:bodyPr wrap="square">
            <a:spAutoFit/>
          </a:bodyPr>
          <a:lstStyle/>
          <a:p>
            <a:pPr marL="285750" indent="-285750">
              <a:spcAft>
                <a:spcPts val="600"/>
              </a:spcAft>
              <a:buFont typeface="Wingdings" panose="05000000000000000000" pitchFamily="2" charset="2"/>
              <a:buChar char="§"/>
            </a:pPr>
            <a:r>
              <a:rPr lang="en-US"/>
              <a:t>Shows doming of conductive layer above resistive core which centered beneath the </a:t>
            </a:r>
            <a:r>
              <a:rPr lang="en-US" err="1"/>
              <a:t>Gerlang</a:t>
            </a:r>
            <a:r>
              <a:rPr lang="en-US"/>
              <a:t> area, typical for mature geothermal system</a:t>
            </a:r>
          </a:p>
          <a:p>
            <a:pPr marL="285750" indent="-285750">
              <a:spcAft>
                <a:spcPts val="600"/>
              </a:spcAft>
              <a:buFont typeface="Wingdings" panose="05000000000000000000" pitchFamily="2" charset="2"/>
              <a:buChar char="§"/>
            </a:pPr>
            <a:r>
              <a:rPr lang="en-US"/>
              <a:t>The elongated conductive doming body is in the direction of NW-SE (~4.5 km long)</a:t>
            </a:r>
          </a:p>
          <a:p>
            <a:pPr marL="285750" indent="-285750">
              <a:spcAft>
                <a:spcPts val="600"/>
              </a:spcAft>
              <a:buFont typeface="Wingdings" panose="05000000000000000000" pitchFamily="2" charset="2"/>
              <a:buChar char="§"/>
            </a:pPr>
            <a:r>
              <a:rPr lang="en-US"/>
              <a:t>Meanwhile, in direction NE-SW, conductive doming body is very narrow (~1.5 km wide)</a:t>
            </a:r>
          </a:p>
          <a:p>
            <a:pPr marL="285750" indent="-285750">
              <a:spcAft>
                <a:spcPts val="600"/>
              </a:spcAft>
              <a:buFont typeface="Wingdings" panose="05000000000000000000" pitchFamily="2" charset="2"/>
              <a:buChar char="§"/>
            </a:pPr>
            <a:r>
              <a:rPr lang="en-US"/>
              <a:t>BoC is based on 6Ωm. </a:t>
            </a:r>
          </a:p>
          <a:p>
            <a:pPr marL="285750" indent="-285750">
              <a:spcAft>
                <a:spcPts val="600"/>
              </a:spcAft>
              <a:buFont typeface="Wingdings" panose="05000000000000000000" pitchFamily="2" charset="2"/>
              <a:buChar char="§"/>
            </a:pPr>
            <a:r>
              <a:rPr lang="en-US"/>
              <a:t>1D BoC will be used to define BoC depth. Meanwhile 2D MT BoC seems suggested the lateral variation of conductive layer</a:t>
            </a:r>
          </a:p>
          <a:p>
            <a:pPr marL="285750" indent="-285750">
              <a:spcAft>
                <a:spcPts val="600"/>
              </a:spcAft>
              <a:buFont typeface="Wingdings" panose="05000000000000000000" pitchFamily="2" charset="2"/>
              <a:buChar char="§"/>
            </a:pPr>
            <a:r>
              <a:rPr lang="en-US"/>
              <a:t>1D </a:t>
            </a:r>
            <a:r>
              <a:rPr lang="en-ID"/>
              <a:t>BoC elevation is founded at the range elevation of 1000 to -1000 </a:t>
            </a:r>
            <a:r>
              <a:rPr lang="en-ID" err="1"/>
              <a:t>masl</a:t>
            </a:r>
            <a:r>
              <a:rPr lang="en-ID"/>
              <a:t> (dotted line on cross-section)</a:t>
            </a:r>
          </a:p>
          <a:p>
            <a:pPr marL="285750" indent="-285750">
              <a:spcAft>
                <a:spcPts val="600"/>
              </a:spcAft>
              <a:buFont typeface="Wingdings" panose="05000000000000000000" pitchFamily="2" charset="2"/>
              <a:buChar char="§"/>
            </a:pPr>
            <a:r>
              <a:rPr lang="en-US" err="1"/>
              <a:t>Candradimuka</a:t>
            </a:r>
            <a:r>
              <a:rPr lang="en-US"/>
              <a:t> fumarole is located at the edge of thickening conductive area</a:t>
            </a:r>
          </a:p>
          <a:p>
            <a:pPr marL="285750" indent="-285750">
              <a:spcAft>
                <a:spcPts val="600"/>
              </a:spcAft>
              <a:buFont typeface="Wingdings" panose="05000000000000000000" pitchFamily="2" charset="2"/>
              <a:buChar char="§"/>
            </a:pPr>
            <a:r>
              <a:rPr lang="en-US" err="1"/>
              <a:t>Kaipohan</a:t>
            </a:r>
            <a:r>
              <a:rPr lang="en-US"/>
              <a:t> </a:t>
            </a:r>
            <a:r>
              <a:rPr lang="en-US" err="1"/>
              <a:t>Wanapria</a:t>
            </a:r>
            <a:r>
              <a:rPr lang="en-US"/>
              <a:t> is located close to doming feature while </a:t>
            </a:r>
            <a:r>
              <a:rPr lang="en-US" err="1"/>
              <a:t>Sidongkal</a:t>
            </a:r>
            <a:r>
              <a:rPr lang="en-US"/>
              <a:t> is further</a:t>
            </a:r>
          </a:p>
        </p:txBody>
      </p:sp>
    </p:spTree>
    <p:extLst>
      <p:ext uri="{BB962C8B-B14F-4D97-AF65-F5344CB8AC3E}">
        <p14:creationId xmlns:p14="http://schemas.microsoft.com/office/powerpoint/2010/main" val="2907874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792D429-D58F-4E3E-93C2-57C1485E96ED}"/>
              </a:ext>
            </a:extLst>
          </p:cNvPr>
          <p:cNvSpPr txBox="1">
            <a:spLocks/>
          </p:cNvSpPr>
          <p:nvPr/>
        </p:nvSpPr>
        <p:spPr>
          <a:xfrm>
            <a:off x="130444" y="266337"/>
            <a:ext cx="10515600" cy="3625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2800" b="1"/>
              <a:t>Temperature Gradient Well (</a:t>
            </a:r>
            <a:r>
              <a:rPr lang="en-US" sz="2800" b="1" err="1"/>
              <a:t>Pertamina</a:t>
            </a:r>
            <a:r>
              <a:rPr lang="en-US" sz="2800" b="1"/>
              <a:t>, 2001)</a:t>
            </a:r>
            <a:endParaRPr lang="en-GB" sz="2800" b="1"/>
          </a:p>
        </p:txBody>
      </p:sp>
      <p:pic>
        <p:nvPicPr>
          <p:cNvPr id="4" name="Picture 3" descr="Map&#10;&#10;Description automatically generated">
            <a:extLst>
              <a:ext uri="{FF2B5EF4-FFF2-40B4-BE49-F238E27FC236}">
                <a16:creationId xmlns:a16="http://schemas.microsoft.com/office/drawing/2014/main" id="{BFDB20FE-2F82-409C-823F-C515975B6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884"/>
            <a:ext cx="8079964" cy="6229116"/>
          </a:xfrm>
          <a:prstGeom prst="rect">
            <a:avLst/>
          </a:prstGeom>
        </p:spPr>
      </p:pic>
      <p:sp>
        <p:nvSpPr>
          <p:cNvPr id="5" name="TextBox 4">
            <a:extLst>
              <a:ext uri="{FF2B5EF4-FFF2-40B4-BE49-F238E27FC236}">
                <a16:creationId xmlns:a16="http://schemas.microsoft.com/office/drawing/2014/main" id="{E714785B-C9C3-47DB-A9E3-D294BB5548F4}"/>
              </a:ext>
            </a:extLst>
          </p:cNvPr>
          <p:cNvSpPr txBox="1"/>
          <p:nvPr/>
        </p:nvSpPr>
        <p:spPr>
          <a:xfrm>
            <a:off x="7952964" y="844550"/>
            <a:ext cx="3835811" cy="2385268"/>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n-US"/>
              <a:t>In 1998, </a:t>
            </a:r>
            <a:r>
              <a:rPr lang="en-US" err="1"/>
              <a:t>Pertamina</a:t>
            </a:r>
            <a:r>
              <a:rPr lang="en-US"/>
              <a:t> conducted the Temperature gradient drilling at </a:t>
            </a:r>
            <a:r>
              <a:rPr lang="en-US" err="1"/>
              <a:t>Candradimuka</a:t>
            </a:r>
            <a:r>
              <a:rPr lang="en-US"/>
              <a:t> and Dieng area</a:t>
            </a:r>
          </a:p>
          <a:p>
            <a:pPr marL="285750" indent="-285750">
              <a:spcAft>
                <a:spcPts val="600"/>
              </a:spcAft>
              <a:buFont typeface="Wingdings" panose="05000000000000000000" pitchFamily="2" charset="2"/>
              <a:buChar char="§"/>
            </a:pPr>
            <a:r>
              <a:rPr lang="en-US"/>
              <a:t>The result shows there is high gradient (orange) well in </a:t>
            </a:r>
            <a:r>
              <a:rPr lang="en-US" err="1"/>
              <a:t>Candradimuka</a:t>
            </a:r>
            <a:r>
              <a:rPr lang="en-US"/>
              <a:t> which coincides with the NW structure of </a:t>
            </a:r>
            <a:r>
              <a:rPr lang="en-US" err="1"/>
              <a:t>Candradimuka-Watulembu</a:t>
            </a:r>
            <a:r>
              <a:rPr lang="en-US"/>
              <a:t> fault.</a:t>
            </a:r>
          </a:p>
        </p:txBody>
      </p:sp>
      <p:sp>
        <p:nvSpPr>
          <p:cNvPr id="6" name="TextBox 5">
            <a:extLst>
              <a:ext uri="{FF2B5EF4-FFF2-40B4-BE49-F238E27FC236}">
                <a16:creationId xmlns:a16="http://schemas.microsoft.com/office/drawing/2014/main" id="{9D885CBD-05E6-4AB7-B150-ADF2ED83D624}"/>
              </a:ext>
            </a:extLst>
          </p:cNvPr>
          <p:cNvSpPr txBox="1"/>
          <p:nvPr/>
        </p:nvSpPr>
        <p:spPr>
          <a:xfrm>
            <a:off x="3628044" y="1975532"/>
            <a:ext cx="2061783" cy="400110"/>
          </a:xfrm>
          <a:prstGeom prst="rect">
            <a:avLst/>
          </a:prstGeom>
          <a:solidFill>
            <a:schemeClr val="bg1">
              <a:alpha val="50000"/>
            </a:schemeClr>
          </a:solidFill>
        </p:spPr>
        <p:txBody>
          <a:bodyPr wrap="none" rtlCol="0">
            <a:spAutoFit/>
          </a:bodyPr>
          <a:lstStyle/>
          <a:p>
            <a:r>
              <a:rPr lang="en-MY" sz="1000" b="1"/>
              <a:t>Corridor NW-Structure</a:t>
            </a:r>
          </a:p>
          <a:p>
            <a:r>
              <a:rPr lang="en-MY" sz="1000" b="1"/>
              <a:t>Fault of </a:t>
            </a:r>
            <a:r>
              <a:rPr lang="en-MY" sz="1000" b="1" err="1"/>
              <a:t>Candradimuka-Watulembu</a:t>
            </a:r>
            <a:endParaRPr lang="en-MY" sz="1000" b="1"/>
          </a:p>
        </p:txBody>
      </p:sp>
      <p:cxnSp>
        <p:nvCxnSpPr>
          <p:cNvPr id="7" name="Straight Arrow Connector 6">
            <a:extLst>
              <a:ext uri="{FF2B5EF4-FFF2-40B4-BE49-F238E27FC236}">
                <a16:creationId xmlns:a16="http://schemas.microsoft.com/office/drawing/2014/main" id="{DF7A89E0-0B9A-4B80-8DCD-796664C2503E}"/>
              </a:ext>
            </a:extLst>
          </p:cNvPr>
          <p:cNvCxnSpPr>
            <a:cxnSpLocks/>
          </p:cNvCxnSpPr>
          <p:nvPr/>
        </p:nvCxnSpPr>
        <p:spPr>
          <a:xfrm flipV="1">
            <a:off x="3498514" y="2375642"/>
            <a:ext cx="945470" cy="854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F3D87F4-8445-4C54-B301-C61B29373D40}"/>
              </a:ext>
            </a:extLst>
          </p:cNvPr>
          <p:cNvCxnSpPr>
            <a:cxnSpLocks/>
          </p:cNvCxnSpPr>
          <p:nvPr/>
        </p:nvCxnSpPr>
        <p:spPr>
          <a:xfrm flipV="1">
            <a:off x="3752850" y="3429000"/>
            <a:ext cx="1147364" cy="360608"/>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4A226A4-C0FB-4CA9-B238-95F9A284D3E6}"/>
              </a:ext>
            </a:extLst>
          </p:cNvPr>
          <p:cNvSpPr txBox="1"/>
          <p:nvPr/>
        </p:nvSpPr>
        <p:spPr>
          <a:xfrm>
            <a:off x="4900214" y="3143277"/>
            <a:ext cx="2263137" cy="646331"/>
          </a:xfrm>
          <a:prstGeom prst="rect">
            <a:avLst/>
          </a:prstGeom>
          <a:solidFill>
            <a:srgbClr val="E7C670">
              <a:alpha val="56863"/>
            </a:srgbClr>
          </a:solidFill>
        </p:spPr>
        <p:txBody>
          <a:bodyPr wrap="square" rtlCol="0">
            <a:spAutoFit/>
          </a:bodyPr>
          <a:lstStyle>
            <a:defPPr>
              <a:defRPr lang="en-US"/>
            </a:defPPr>
            <a:lvl1pPr>
              <a:defRPr sz="1200" b="1"/>
            </a:lvl1pPr>
          </a:lstStyle>
          <a:p>
            <a:r>
              <a:rPr lang="en-MY"/>
              <a:t>High anomaly gradient well</a:t>
            </a:r>
          </a:p>
          <a:p>
            <a:r>
              <a:rPr lang="en-MY"/>
              <a:t>And will be continue to</a:t>
            </a:r>
          </a:p>
          <a:p>
            <a:r>
              <a:rPr lang="en-MY" err="1"/>
              <a:t>Candradimuka</a:t>
            </a:r>
            <a:r>
              <a:rPr lang="en-MY"/>
              <a:t> fumarole area</a:t>
            </a:r>
          </a:p>
        </p:txBody>
      </p:sp>
      <p:sp>
        <p:nvSpPr>
          <p:cNvPr id="3" name="Oval 2">
            <a:extLst>
              <a:ext uri="{FF2B5EF4-FFF2-40B4-BE49-F238E27FC236}">
                <a16:creationId xmlns:a16="http://schemas.microsoft.com/office/drawing/2014/main" id="{5EB9E290-C4F1-4BF6-1B57-33709FA35C0A}"/>
              </a:ext>
            </a:extLst>
          </p:cNvPr>
          <p:cNvSpPr/>
          <p:nvPr/>
        </p:nvSpPr>
        <p:spPr>
          <a:xfrm rot="19846540">
            <a:off x="2774208" y="2609997"/>
            <a:ext cx="876731" cy="2224585"/>
          </a:xfrm>
          <a:prstGeom prst="ellipse">
            <a:avLst/>
          </a:prstGeom>
          <a:solidFill>
            <a:schemeClr val="accent1">
              <a:alpha val="34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277499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32D4-7FD9-4B5D-B927-9AA9DA117797}"/>
              </a:ext>
            </a:extLst>
          </p:cNvPr>
          <p:cNvSpPr>
            <a:spLocks noGrp="1"/>
          </p:cNvSpPr>
          <p:nvPr>
            <p:ph type="title"/>
          </p:nvPr>
        </p:nvSpPr>
        <p:spPr>
          <a:xfrm>
            <a:off x="838200" y="365125"/>
            <a:ext cx="7508355" cy="1325563"/>
          </a:xfrm>
        </p:spPr>
        <p:txBody>
          <a:bodyPr/>
          <a:lstStyle/>
          <a:p>
            <a:r>
              <a:rPr lang="en-US" dirty="0"/>
              <a:t>Analytical Hierarchy Process (AHP)</a:t>
            </a:r>
            <a:endParaRPr lang="en-ID" dirty="0"/>
          </a:p>
        </p:txBody>
      </p:sp>
      <p:sp>
        <p:nvSpPr>
          <p:cNvPr id="3" name="Content Placeholder 2">
            <a:extLst>
              <a:ext uri="{FF2B5EF4-FFF2-40B4-BE49-F238E27FC236}">
                <a16:creationId xmlns:a16="http://schemas.microsoft.com/office/drawing/2014/main" id="{E4F93B89-2386-4EE7-A1E4-D021046DC1EE}"/>
              </a:ext>
            </a:extLst>
          </p:cNvPr>
          <p:cNvSpPr>
            <a:spLocks noGrp="1"/>
          </p:cNvSpPr>
          <p:nvPr>
            <p:ph idx="1"/>
          </p:nvPr>
        </p:nvSpPr>
        <p:spPr>
          <a:xfrm>
            <a:off x="819688" y="1894112"/>
            <a:ext cx="7029893" cy="1599530"/>
          </a:xfrm>
        </p:spPr>
        <p:txBody>
          <a:bodyPr>
            <a:normAutofit fontScale="92500" lnSpcReduction="20000"/>
          </a:bodyPr>
          <a:lstStyle/>
          <a:p>
            <a:pPr algn="just"/>
            <a:r>
              <a:rPr lang="en-US" sz="1600" dirty="0"/>
              <a:t>The AHP method is a decision-making method used to select or determine the best alternative from several available options based on multiple criteria (</a:t>
            </a:r>
            <a:r>
              <a:rPr lang="en-US" sz="1600" dirty="0" err="1"/>
              <a:t>Saaty</a:t>
            </a:r>
            <a:r>
              <a:rPr lang="en-US" sz="1600" dirty="0"/>
              <a:t>, 1980).</a:t>
            </a:r>
          </a:p>
          <a:p>
            <a:pPr algn="just"/>
            <a:r>
              <a:rPr lang="en-US" sz="1600" dirty="0"/>
              <a:t>AHP involves structuring a decision problem into a hierarchical model, consisting of: the main goal (top level), criteria and sub-criteria (middle level), and alternatives (bottom level).</a:t>
            </a:r>
          </a:p>
          <a:p>
            <a:pPr algn="just"/>
            <a:r>
              <a:rPr lang="en-US" sz="1600" dirty="0"/>
              <a:t>Decision makers provide pairwise comparisons between criteria or alternatives to assess their relative importance.</a:t>
            </a:r>
            <a:endParaRPr lang="en-ID" sz="1600" dirty="0"/>
          </a:p>
        </p:txBody>
      </p:sp>
      <p:graphicFrame>
        <p:nvGraphicFramePr>
          <p:cNvPr id="5" name="Table 4">
            <a:extLst>
              <a:ext uri="{FF2B5EF4-FFF2-40B4-BE49-F238E27FC236}">
                <a16:creationId xmlns:a16="http://schemas.microsoft.com/office/drawing/2014/main" id="{841B78E8-C211-4F6E-B21A-99E5B20940A4}"/>
              </a:ext>
            </a:extLst>
          </p:cNvPr>
          <p:cNvGraphicFramePr>
            <a:graphicFrameLocks noGrp="1"/>
          </p:cNvGraphicFramePr>
          <p:nvPr>
            <p:extLst>
              <p:ext uri="{D42A27DB-BD31-4B8C-83A1-F6EECF244321}">
                <p14:modId xmlns:p14="http://schemas.microsoft.com/office/powerpoint/2010/main" val="217945730"/>
              </p:ext>
            </p:extLst>
          </p:nvPr>
        </p:nvGraphicFramePr>
        <p:xfrm>
          <a:off x="1399147" y="3854155"/>
          <a:ext cx="6159500" cy="2773680"/>
        </p:xfrm>
        <a:graphic>
          <a:graphicData uri="http://schemas.openxmlformats.org/drawingml/2006/table">
            <a:tbl>
              <a:tblPr firstRow="1" bandRow="1">
                <a:tableStyleId>{5C22544A-7EE6-4342-B048-85BDC9FD1C3A}</a:tableStyleId>
              </a:tblPr>
              <a:tblGrid>
                <a:gridCol w="3079750">
                  <a:extLst>
                    <a:ext uri="{9D8B030D-6E8A-4147-A177-3AD203B41FA5}">
                      <a16:colId xmlns:a16="http://schemas.microsoft.com/office/drawing/2014/main" val="3437564248"/>
                    </a:ext>
                  </a:extLst>
                </a:gridCol>
                <a:gridCol w="3079750">
                  <a:extLst>
                    <a:ext uri="{9D8B030D-6E8A-4147-A177-3AD203B41FA5}">
                      <a16:colId xmlns:a16="http://schemas.microsoft.com/office/drawing/2014/main" val="443871569"/>
                    </a:ext>
                  </a:extLst>
                </a:gridCol>
              </a:tblGrid>
              <a:tr h="208786">
                <a:tc>
                  <a:txBody>
                    <a:bodyPr/>
                    <a:lstStyle/>
                    <a:p>
                      <a:pPr algn="ctr"/>
                      <a:r>
                        <a:rPr lang="en-US" sz="1400" dirty="0"/>
                        <a:t>Intensity of importance</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Definition</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2176014"/>
                  </a:ext>
                </a:extLst>
              </a:tr>
              <a:tr h="208786">
                <a:tc>
                  <a:txBody>
                    <a:bodyPr/>
                    <a:lstStyle/>
                    <a:p>
                      <a:pPr algn="ctr"/>
                      <a:r>
                        <a:rPr lang="en-US" sz="1400" dirty="0"/>
                        <a:t>1</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Equally importance</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0492524"/>
                  </a:ext>
                </a:extLst>
              </a:tr>
              <a:tr h="208786">
                <a:tc>
                  <a:txBody>
                    <a:bodyPr/>
                    <a:lstStyle/>
                    <a:p>
                      <a:pPr algn="ctr"/>
                      <a:r>
                        <a:rPr lang="en-US" sz="1400" dirty="0"/>
                        <a:t>2</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Weak importance of one over another</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694220"/>
                  </a:ext>
                </a:extLst>
              </a:tr>
              <a:tr h="208786">
                <a:tc>
                  <a:txBody>
                    <a:bodyPr/>
                    <a:lstStyle/>
                    <a:p>
                      <a:pPr algn="ctr"/>
                      <a:r>
                        <a:rPr lang="en-US" sz="1400" dirty="0"/>
                        <a:t>3</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Essential or strong importance</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4034208"/>
                  </a:ext>
                </a:extLst>
              </a:tr>
              <a:tr h="208786">
                <a:tc>
                  <a:txBody>
                    <a:bodyPr/>
                    <a:lstStyle/>
                    <a:p>
                      <a:pPr algn="ctr"/>
                      <a:r>
                        <a:rPr lang="en-US" sz="1400" dirty="0"/>
                        <a:t>4</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Demonstrated importance</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6771086"/>
                  </a:ext>
                </a:extLst>
              </a:tr>
              <a:tr h="208786">
                <a:tc>
                  <a:txBody>
                    <a:bodyPr/>
                    <a:lstStyle/>
                    <a:p>
                      <a:pPr algn="ctr"/>
                      <a:r>
                        <a:rPr lang="en-US" sz="1400" dirty="0"/>
                        <a:t>5</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Absolute importance</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69472"/>
                  </a:ext>
                </a:extLst>
              </a:tr>
              <a:tr h="647237">
                <a:tc>
                  <a:txBody>
                    <a:bodyPr/>
                    <a:lstStyle/>
                    <a:p>
                      <a:pPr algn="ctr"/>
                      <a:r>
                        <a:rPr lang="en-US" sz="1400" dirty="0"/>
                        <a:t>Reciprocal of above nonzero</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If activity </a:t>
                      </a:r>
                      <a:r>
                        <a:rPr lang="en-US" sz="1400" dirty="0" err="1"/>
                        <a:t>i</a:t>
                      </a:r>
                      <a:r>
                        <a:rPr lang="en-US" sz="1400" dirty="0"/>
                        <a:t> has one of the above nonzero numbers assigned to it when compared with activity j, then j has the reciprocal value when compared with </a:t>
                      </a:r>
                      <a:r>
                        <a:rPr lang="en-US" sz="1400" dirty="0" err="1"/>
                        <a:t>i</a:t>
                      </a:r>
                      <a:endParaRPr lang="en-ID"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5698443"/>
                  </a:ext>
                </a:extLst>
              </a:tr>
            </a:tbl>
          </a:graphicData>
        </a:graphic>
      </p:graphicFrame>
      <p:sp>
        <p:nvSpPr>
          <p:cNvPr id="6" name="Rectangle 5">
            <a:extLst>
              <a:ext uri="{FF2B5EF4-FFF2-40B4-BE49-F238E27FC236}">
                <a16:creationId xmlns:a16="http://schemas.microsoft.com/office/drawing/2014/main" id="{385DE1D6-7CB8-4D14-A078-767CF7EF687C}"/>
              </a:ext>
            </a:extLst>
          </p:cNvPr>
          <p:cNvSpPr/>
          <p:nvPr/>
        </p:nvSpPr>
        <p:spPr>
          <a:xfrm>
            <a:off x="1399147" y="3425156"/>
            <a:ext cx="6159500" cy="428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rPr>
              <a:t>Scales of Relative Importance (modified from </a:t>
            </a:r>
            <a:r>
              <a:rPr lang="en-US" sz="1600" dirty="0" err="1">
                <a:ln w="0"/>
                <a:solidFill>
                  <a:schemeClr val="tx1"/>
                </a:solidFill>
                <a:effectLst>
                  <a:outerShdw blurRad="38100" dist="19050" dir="2700000" algn="tl" rotWithShape="0">
                    <a:schemeClr val="dk1">
                      <a:alpha val="40000"/>
                    </a:schemeClr>
                  </a:outerShdw>
                </a:effectLst>
              </a:rPr>
              <a:t>Saaty</a:t>
            </a:r>
            <a:r>
              <a:rPr lang="en-US" sz="1600" dirty="0">
                <a:ln w="0"/>
                <a:solidFill>
                  <a:schemeClr val="tx1"/>
                </a:solidFill>
                <a:effectLst>
                  <a:outerShdw blurRad="38100" dist="19050" dir="2700000" algn="tl" rotWithShape="0">
                    <a:schemeClr val="dk1">
                      <a:alpha val="40000"/>
                    </a:schemeClr>
                  </a:outerShdw>
                </a:effectLst>
              </a:rPr>
              <a:t>, 1980)</a:t>
            </a:r>
            <a:endParaRPr lang="en-ID" sz="1600" dirty="0">
              <a:ln w="0"/>
              <a:solidFill>
                <a:schemeClr val="tx1"/>
              </a:solidFill>
              <a:effectLst>
                <a:outerShdw blurRad="38100" dist="19050" dir="2700000" algn="tl" rotWithShape="0">
                  <a:schemeClr val="dk1">
                    <a:alpha val="40000"/>
                  </a:schemeClr>
                </a:outerShdw>
              </a:effectLst>
            </a:endParaRPr>
          </a:p>
        </p:txBody>
      </p:sp>
      <p:grpSp>
        <p:nvGrpSpPr>
          <p:cNvPr id="7" name="Group 6">
            <a:extLst>
              <a:ext uri="{FF2B5EF4-FFF2-40B4-BE49-F238E27FC236}">
                <a16:creationId xmlns:a16="http://schemas.microsoft.com/office/drawing/2014/main" id="{C0E0164B-E83F-44DF-9C6B-AAA58D560925}"/>
              </a:ext>
            </a:extLst>
          </p:cNvPr>
          <p:cNvGrpSpPr/>
          <p:nvPr/>
        </p:nvGrpSpPr>
        <p:grpSpPr>
          <a:xfrm>
            <a:off x="8515377" y="208586"/>
            <a:ext cx="3191070" cy="6433140"/>
            <a:chOff x="211349" y="212430"/>
            <a:chExt cx="3191070" cy="6433140"/>
          </a:xfrm>
        </p:grpSpPr>
        <p:sp>
          <p:nvSpPr>
            <p:cNvPr id="8" name="Oval 7">
              <a:extLst>
                <a:ext uri="{FF2B5EF4-FFF2-40B4-BE49-F238E27FC236}">
                  <a16:creationId xmlns:a16="http://schemas.microsoft.com/office/drawing/2014/main" id="{769740F6-0EF6-47FC-B73B-8E0D6F0DB81C}"/>
                </a:ext>
              </a:extLst>
            </p:cNvPr>
            <p:cNvSpPr/>
            <p:nvPr/>
          </p:nvSpPr>
          <p:spPr>
            <a:xfrm>
              <a:off x="817764" y="212430"/>
              <a:ext cx="1178352" cy="56395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Start</a:t>
              </a:r>
              <a:endParaRPr lang="en-ID" sz="1400"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a:extLst>
                <a:ext uri="{FF2B5EF4-FFF2-40B4-BE49-F238E27FC236}">
                  <a16:creationId xmlns:a16="http://schemas.microsoft.com/office/drawing/2014/main" id="{75A686C0-15F7-469A-A92E-8AE75A5DAAF5}"/>
                </a:ext>
              </a:extLst>
            </p:cNvPr>
            <p:cNvCxnSpPr/>
            <p:nvPr/>
          </p:nvCxnSpPr>
          <p:spPr>
            <a:xfrm>
              <a:off x="1391658" y="776384"/>
              <a:ext cx="0" cy="161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40700A5-4D36-47DF-AA9D-DA98AD88792D}"/>
                </a:ext>
              </a:extLst>
            </p:cNvPr>
            <p:cNvSpPr/>
            <p:nvPr/>
          </p:nvSpPr>
          <p:spPr>
            <a:xfrm>
              <a:off x="211349" y="930189"/>
              <a:ext cx="2391180" cy="4101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Define Goals</a:t>
              </a:r>
              <a:endParaRPr lang="en-ID" sz="1400" dirty="0">
                <a:ln w="0"/>
                <a:solidFill>
                  <a:schemeClr val="tx1"/>
                </a:solidFill>
                <a:effectLst>
                  <a:outerShdw blurRad="38100" dist="19050" dir="2700000" algn="tl" rotWithShape="0">
                    <a:schemeClr val="dk1">
                      <a:alpha val="40000"/>
                    </a:schemeClr>
                  </a:outerShdw>
                </a:effectLst>
              </a:endParaRPr>
            </a:p>
          </p:txBody>
        </p:sp>
        <p:cxnSp>
          <p:nvCxnSpPr>
            <p:cNvPr id="11" name="Straight Arrow Connector 10">
              <a:extLst>
                <a:ext uri="{FF2B5EF4-FFF2-40B4-BE49-F238E27FC236}">
                  <a16:creationId xmlns:a16="http://schemas.microsoft.com/office/drawing/2014/main" id="{53428BA3-969E-4D97-8D0B-A82CFAC5E52F}"/>
                </a:ext>
              </a:extLst>
            </p:cNvPr>
            <p:cNvCxnSpPr/>
            <p:nvPr/>
          </p:nvCxnSpPr>
          <p:spPr>
            <a:xfrm>
              <a:off x="1391658" y="1340337"/>
              <a:ext cx="0" cy="161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5ED4341-0D04-4CE4-99A7-AD9B8D1EFC21}"/>
                </a:ext>
              </a:extLst>
            </p:cNvPr>
            <p:cNvSpPr/>
            <p:nvPr/>
          </p:nvSpPr>
          <p:spPr>
            <a:xfrm>
              <a:off x="211349" y="1502973"/>
              <a:ext cx="2391180" cy="4101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Hierarchical Model</a:t>
              </a:r>
              <a:endParaRPr lang="en-ID" sz="1400" dirty="0">
                <a:ln w="0"/>
                <a:solidFill>
                  <a:schemeClr val="tx1"/>
                </a:solidFill>
                <a:effectLst>
                  <a:outerShdw blurRad="38100" dist="19050" dir="2700000" algn="tl" rotWithShape="0">
                    <a:schemeClr val="dk1">
                      <a:alpha val="40000"/>
                    </a:schemeClr>
                  </a:outerShdw>
                </a:effectLst>
              </a:endParaRPr>
            </a:p>
          </p:txBody>
        </p:sp>
        <p:cxnSp>
          <p:nvCxnSpPr>
            <p:cNvPr id="13" name="Straight Arrow Connector 12">
              <a:extLst>
                <a:ext uri="{FF2B5EF4-FFF2-40B4-BE49-F238E27FC236}">
                  <a16:creationId xmlns:a16="http://schemas.microsoft.com/office/drawing/2014/main" id="{45637713-45A7-4F31-AA22-56DF18F2A241}"/>
                </a:ext>
              </a:extLst>
            </p:cNvPr>
            <p:cNvCxnSpPr/>
            <p:nvPr/>
          </p:nvCxnSpPr>
          <p:spPr>
            <a:xfrm>
              <a:off x="1391658" y="1913121"/>
              <a:ext cx="0" cy="161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250EB30-6B89-4C33-902A-5F8F2DE71F48}"/>
                </a:ext>
              </a:extLst>
            </p:cNvPr>
            <p:cNvSpPr/>
            <p:nvPr/>
          </p:nvSpPr>
          <p:spPr>
            <a:xfrm>
              <a:off x="211349" y="2074596"/>
              <a:ext cx="2391180" cy="587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Pairwise Comparison Matrix (1-5 Scale </a:t>
              </a:r>
              <a:r>
                <a:rPr lang="en-US" sz="1400" dirty="0" err="1">
                  <a:ln w="0"/>
                  <a:solidFill>
                    <a:schemeClr val="tx1"/>
                  </a:solidFill>
                  <a:effectLst>
                    <a:outerShdw blurRad="38100" dist="19050" dir="2700000" algn="tl" rotWithShape="0">
                      <a:schemeClr val="dk1">
                        <a:alpha val="40000"/>
                      </a:schemeClr>
                    </a:outerShdw>
                  </a:effectLst>
                </a:rPr>
                <a:t>Saaty</a:t>
              </a:r>
              <a:r>
                <a:rPr lang="en-US" sz="1400" dirty="0">
                  <a:ln w="0"/>
                  <a:solidFill>
                    <a:schemeClr val="tx1"/>
                  </a:solidFill>
                  <a:effectLst>
                    <a:outerShdw blurRad="38100" dist="19050" dir="2700000" algn="tl" rotWithShape="0">
                      <a:schemeClr val="dk1">
                        <a:alpha val="40000"/>
                      </a:schemeClr>
                    </a:outerShdw>
                  </a:effectLst>
                </a:rPr>
                <a:t>)</a:t>
              </a:r>
              <a:endParaRPr lang="en-ID" sz="1400" dirty="0">
                <a:ln w="0"/>
                <a:solidFill>
                  <a:schemeClr val="tx1"/>
                </a:solidFill>
                <a:effectLst>
                  <a:outerShdw blurRad="38100" dist="19050" dir="2700000" algn="tl" rotWithShape="0">
                    <a:schemeClr val="dk1">
                      <a:alpha val="40000"/>
                    </a:schemeClr>
                  </a:outerShdw>
                </a:effectLst>
              </a:endParaRPr>
            </a:p>
          </p:txBody>
        </p:sp>
        <p:cxnSp>
          <p:nvCxnSpPr>
            <p:cNvPr id="15" name="Straight Arrow Connector 14">
              <a:extLst>
                <a:ext uri="{FF2B5EF4-FFF2-40B4-BE49-F238E27FC236}">
                  <a16:creationId xmlns:a16="http://schemas.microsoft.com/office/drawing/2014/main" id="{6B69FF14-6B62-4719-974F-08582D216815}"/>
                </a:ext>
              </a:extLst>
            </p:cNvPr>
            <p:cNvCxnSpPr/>
            <p:nvPr/>
          </p:nvCxnSpPr>
          <p:spPr>
            <a:xfrm>
              <a:off x="1391658" y="2661695"/>
              <a:ext cx="0" cy="161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24F1E23-AFF0-4FF5-B101-0F23699F64F5}"/>
                </a:ext>
              </a:extLst>
            </p:cNvPr>
            <p:cNvSpPr/>
            <p:nvPr/>
          </p:nvSpPr>
          <p:spPr>
            <a:xfrm>
              <a:off x="211349" y="2823170"/>
              <a:ext cx="2391180" cy="587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Weighed and Eigen value</a:t>
              </a:r>
              <a:endParaRPr lang="en-ID" sz="1400" dirty="0">
                <a:ln w="0"/>
                <a:solidFill>
                  <a:schemeClr val="tx1"/>
                </a:solidFill>
                <a:effectLst>
                  <a:outerShdw blurRad="38100" dist="19050" dir="2700000" algn="tl" rotWithShape="0">
                    <a:schemeClr val="dk1">
                      <a:alpha val="40000"/>
                    </a:schemeClr>
                  </a:outerShdw>
                </a:effectLst>
              </a:endParaRPr>
            </a:p>
          </p:txBody>
        </p:sp>
        <p:cxnSp>
          <p:nvCxnSpPr>
            <p:cNvPr id="17" name="Straight Arrow Connector 16">
              <a:extLst>
                <a:ext uri="{FF2B5EF4-FFF2-40B4-BE49-F238E27FC236}">
                  <a16:creationId xmlns:a16="http://schemas.microsoft.com/office/drawing/2014/main" id="{C930428D-5907-47F8-B148-77188DBC879F}"/>
                </a:ext>
              </a:extLst>
            </p:cNvPr>
            <p:cNvCxnSpPr/>
            <p:nvPr/>
          </p:nvCxnSpPr>
          <p:spPr>
            <a:xfrm>
              <a:off x="1417403" y="3410269"/>
              <a:ext cx="0" cy="161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Diamond 17">
              <a:extLst>
                <a:ext uri="{FF2B5EF4-FFF2-40B4-BE49-F238E27FC236}">
                  <a16:creationId xmlns:a16="http://schemas.microsoft.com/office/drawing/2014/main" id="{270F9DD8-885E-490C-AAA6-08BFD5B283F5}"/>
                </a:ext>
              </a:extLst>
            </p:cNvPr>
            <p:cNvSpPr/>
            <p:nvPr/>
          </p:nvSpPr>
          <p:spPr>
            <a:xfrm>
              <a:off x="352075" y="3568461"/>
              <a:ext cx="2130654" cy="857815"/>
            </a:xfrm>
            <a:prstGeom prst="diamon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Consistency Test ? (&lt;10%)</a:t>
              </a:r>
              <a:endParaRPr lang="en-ID" sz="1400" dirty="0">
                <a:ln w="0"/>
                <a:solidFill>
                  <a:schemeClr val="tx1"/>
                </a:solidFill>
                <a:effectLst>
                  <a:outerShdw blurRad="38100" dist="19050" dir="2700000" algn="tl" rotWithShape="0">
                    <a:schemeClr val="dk1">
                      <a:alpha val="40000"/>
                    </a:schemeClr>
                  </a:outerShdw>
                </a:effectLst>
              </a:endParaRPr>
            </a:p>
          </p:txBody>
        </p:sp>
        <p:cxnSp>
          <p:nvCxnSpPr>
            <p:cNvPr id="19" name="Straight Arrow Connector 18">
              <a:extLst>
                <a:ext uri="{FF2B5EF4-FFF2-40B4-BE49-F238E27FC236}">
                  <a16:creationId xmlns:a16="http://schemas.microsoft.com/office/drawing/2014/main" id="{B769EF54-F97A-4BCF-AE1E-979D184B3316}"/>
                </a:ext>
              </a:extLst>
            </p:cNvPr>
            <p:cNvCxnSpPr/>
            <p:nvPr/>
          </p:nvCxnSpPr>
          <p:spPr>
            <a:xfrm>
              <a:off x="1417402" y="4426275"/>
              <a:ext cx="0" cy="161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CD92BF-9D26-4814-BA1D-5C630FD235F5}"/>
                </a:ext>
              </a:extLst>
            </p:cNvPr>
            <p:cNvCxnSpPr>
              <a:stCxn id="18" idx="3"/>
            </p:cNvCxnSpPr>
            <p:nvPr/>
          </p:nvCxnSpPr>
          <p:spPr>
            <a:xfrm>
              <a:off x="2482730" y="3997368"/>
              <a:ext cx="900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402405E-9C63-4DCC-AA81-16281A74EE25}"/>
                </a:ext>
              </a:extLst>
            </p:cNvPr>
            <p:cNvCxnSpPr/>
            <p:nvPr/>
          </p:nvCxnSpPr>
          <p:spPr>
            <a:xfrm>
              <a:off x="3393878" y="2322920"/>
              <a:ext cx="0" cy="1679346"/>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84B29B2-D3AD-43E6-8187-DF124B19F4E9}"/>
                </a:ext>
              </a:extLst>
            </p:cNvPr>
            <p:cNvCxnSpPr>
              <a:cxnSpLocks/>
            </p:cNvCxnSpPr>
            <p:nvPr/>
          </p:nvCxnSpPr>
          <p:spPr>
            <a:xfrm flipH="1">
              <a:off x="2602529" y="2320466"/>
              <a:ext cx="7965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B930D93-A15C-4CC2-B003-1E2F5EA54F02}"/>
                </a:ext>
              </a:extLst>
            </p:cNvPr>
            <p:cNvSpPr/>
            <p:nvPr/>
          </p:nvSpPr>
          <p:spPr>
            <a:xfrm>
              <a:off x="221812" y="4584467"/>
              <a:ext cx="2391180" cy="587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Global Weighted</a:t>
              </a:r>
              <a:endParaRPr lang="en-ID" sz="1400" dirty="0">
                <a:ln w="0"/>
                <a:solidFill>
                  <a:schemeClr val="tx1"/>
                </a:solidFill>
                <a:effectLst>
                  <a:outerShdw blurRad="38100" dist="19050" dir="2700000" algn="tl" rotWithShape="0">
                    <a:schemeClr val="dk1">
                      <a:alpha val="40000"/>
                    </a:schemeClr>
                  </a:outerShdw>
                </a:effectLst>
              </a:endParaRPr>
            </a:p>
          </p:txBody>
        </p:sp>
        <p:cxnSp>
          <p:nvCxnSpPr>
            <p:cNvPr id="24" name="Straight Arrow Connector 23">
              <a:extLst>
                <a:ext uri="{FF2B5EF4-FFF2-40B4-BE49-F238E27FC236}">
                  <a16:creationId xmlns:a16="http://schemas.microsoft.com/office/drawing/2014/main" id="{C1D958E9-4E2D-4B89-8A52-7B8D2154748A}"/>
                </a:ext>
              </a:extLst>
            </p:cNvPr>
            <p:cNvCxnSpPr/>
            <p:nvPr/>
          </p:nvCxnSpPr>
          <p:spPr>
            <a:xfrm>
              <a:off x="1395910" y="5171566"/>
              <a:ext cx="0" cy="161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462AED9-9DD0-4597-A8E8-3C1C10F0C71F}"/>
                </a:ext>
              </a:extLst>
            </p:cNvPr>
            <p:cNvSpPr/>
            <p:nvPr/>
          </p:nvSpPr>
          <p:spPr>
            <a:xfrm>
              <a:off x="211349" y="5333042"/>
              <a:ext cx="2391180" cy="587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Best Alternative</a:t>
              </a:r>
              <a:endParaRPr lang="en-ID" sz="1400" dirty="0">
                <a:ln w="0"/>
                <a:solidFill>
                  <a:schemeClr val="tx1"/>
                </a:solidFill>
                <a:effectLst>
                  <a:outerShdw blurRad="38100" dist="19050" dir="2700000" algn="tl" rotWithShape="0">
                    <a:schemeClr val="dk1">
                      <a:alpha val="40000"/>
                    </a:schemeClr>
                  </a:outerShdw>
                </a:effectLst>
              </a:endParaRPr>
            </a:p>
          </p:txBody>
        </p:sp>
        <p:cxnSp>
          <p:nvCxnSpPr>
            <p:cNvPr id="26" name="Straight Arrow Connector 25">
              <a:extLst>
                <a:ext uri="{FF2B5EF4-FFF2-40B4-BE49-F238E27FC236}">
                  <a16:creationId xmlns:a16="http://schemas.microsoft.com/office/drawing/2014/main" id="{BD4145DD-5620-460C-9BA1-C82C59CB3308}"/>
                </a:ext>
              </a:extLst>
            </p:cNvPr>
            <p:cNvCxnSpPr/>
            <p:nvPr/>
          </p:nvCxnSpPr>
          <p:spPr>
            <a:xfrm>
              <a:off x="1391658" y="5920141"/>
              <a:ext cx="0" cy="161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CAE26147-92BA-4498-B957-A21902AF8FEE}"/>
                </a:ext>
              </a:extLst>
            </p:cNvPr>
            <p:cNvSpPr/>
            <p:nvPr/>
          </p:nvSpPr>
          <p:spPr>
            <a:xfrm>
              <a:off x="810635" y="6081616"/>
              <a:ext cx="1178352" cy="56395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Stop</a:t>
              </a:r>
              <a:endParaRPr lang="en-ID" sz="140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555D78A9-5230-46D3-871F-D0A435FAEF58}"/>
                </a:ext>
              </a:extLst>
            </p:cNvPr>
            <p:cNvSpPr/>
            <p:nvPr/>
          </p:nvSpPr>
          <p:spPr>
            <a:xfrm>
              <a:off x="1428732" y="4387549"/>
              <a:ext cx="470276" cy="196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Yes</a:t>
              </a:r>
              <a:endParaRPr lang="en-ID" sz="1400" dirty="0">
                <a:ln w="0"/>
                <a:solidFill>
                  <a:schemeClr val="tx1"/>
                </a:solidFill>
                <a:effectLst>
                  <a:outerShdw blurRad="38100" dist="19050" dir="2700000" algn="tl" rotWithShape="0">
                    <a:schemeClr val="dk1">
                      <a:alpha val="40000"/>
                    </a:schemeClr>
                  </a:outerShdw>
                </a:effectLst>
              </a:endParaRPr>
            </a:p>
          </p:txBody>
        </p:sp>
        <p:sp>
          <p:nvSpPr>
            <p:cNvPr id="29" name="Rectangle 28">
              <a:extLst>
                <a:ext uri="{FF2B5EF4-FFF2-40B4-BE49-F238E27FC236}">
                  <a16:creationId xmlns:a16="http://schemas.microsoft.com/office/drawing/2014/main" id="{1C1E1D03-EEC6-45AD-98F3-4EC1EE674D8D}"/>
                </a:ext>
              </a:extLst>
            </p:cNvPr>
            <p:cNvSpPr/>
            <p:nvPr/>
          </p:nvSpPr>
          <p:spPr>
            <a:xfrm>
              <a:off x="2932143" y="3788490"/>
              <a:ext cx="470276" cy="196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No</a:t>
              </a:r>
              <a:endParaRPr lang="en-ID" sz="140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419496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BDB9A-0A41-4779-8506-3C6D580426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5" y="738000"/>
            <a:ext cx="8426495" cy="6119999"/>
          </a:xfrm>
          <a:prstGeom prst="rect">
            <a:avLst/>
          </a:prstGeom>
          <a:ln>
            <a:solidFill>
              <a:schemeClr val="tx1">
                <a:lumMod val="95000"/>
                <a:lumOff val="5000"/>
              </a:schemeClr>
            </a:solidFill>
          </a:ln>
        </p:spPr>
      </p:pic>
      <p:sp>
        <p:nvSpPr>
          <p:cNvPr id="5" name="Title 1">
            <a:extLst>
              <a:ext uri="{FF2B5EF4-FFF2-40B4-BE49-F238E27FC236}">
                <a16:creationId xmlns:a16="http://schemas.microsoft.com/office/drawing/2014/main" id="{BE1B42B3-6796-4B62-A4AD-678597228734}"/>
              </a:ext>
            </a:extLst>
          </p:cNvPr>
          <p:cNvSpPr txBox="1">
            <a:spLocks/>
          </p:cNvSpPr>
          <p:nvPr/>
        </p:nvSpPr>
        <p:spPr>
          <a:xfrm>
            <a:off x="293254" y="208107"/>
            <a:ext cx="10515600" cy="604693"/>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graphicFrame>
        <p:nvGraphicFramePr>
          <p:cNvPr id="6" name="Table 5">
            <a:extLst>
              <a:ext uri="{FF2B5EF4-FFF2-40B4-BE49-F238E27FC236}">
                <a16:creationId xmlns:a16="http://schemas.microsoft.com/office/drawing/2014/main" id="{FBE40065-572D-4120-93B4-DE80E6D8F9EA}"/>
              </a:ext>
            </a:extLst>
          </p:cNvPr>
          <p:cNvGraphicFramePr>
            <a:graphicFrameLocks noGrp="1"/>
          </p:cNvGraphicFramePr>
          <p:nvPr/>
        </p:nvGraphicFramePr>
        <p:xfrm>
          <a:off x="8461665" y="4631772"/>
          <a:ext cx="3691010" cy="2186940"/>
        </p:xfrm>
        <a:graphic>
          <a:graphicData uri="http://schemas.openxmlformats.org/drawingml/2006/table">
            <a:tbl>
              <a:tblPr>
                <a:tableStyleId>{E8B1032C-EA38-4F05-BA0D-38AFFFC7BED3}</a:tableStyleId>
              </a:tblPr>
              <a:tblGrid>
                <a:gridCol w="685157">
                  <a:extLst>
                    <a:ext uri="{9D8B030D-6E8A-4147-A177-3AD203B41FA5}">
                      <a16:colId xmlns:a16="http://schemas.microsoft.com/office/drawing/2014/main" val="1971210562"/>
                    </a:ext>
                  </a:extLst>
                </a:gridCol>
                <a:gridCol w="721994">
                  <a:extLst>
                    <a:ext uri="{9D8B030D-6E8A-4147-A177-3AD203B41FA5}">
                      <a16:colId xmlns:a16="http://schemas.microsoft.com/office/drawing/2014/main" val="790113108"/>
                    </a:ext>
                  </a:extLst>
                </a:gridCol>
                <a:gridCol w="751463">
                  <a:extLst>
                    <a:ext uri="{9D8B030D-6E8A-4147-A177-3AD203B41FA5}">
                      <a16:colId xmlns:a16="http://schemas.microsoft.com/office/drawing/2014/main" val="2862778509"/>
                    </a:ext>
                  </a:extLst>
                </a:gridCol>
                <a:gridCol w="1532396">
                  <a:extLst>
                    <a:ext uri="{9D8B030D-6E8A-4147-A177-3AD203B41FA5}">
                      <a16:colId xmlns:a16="http://schemas.microsoft.com/office/drawing/2014/main" val="2622519274"/>
                    </a:ext>
                  </a:extLst>
                </a:gridCol>
              </a:tblGrid>
              <a:tr h="456692">
                <a:tc rowSpan="2">
                  <a:txBody>
                    <a:bodyPr/>
                    <a:lstStyle/>
                    <a:p>
                      <a:pPr algn="ctr" fontAlgn="b"/>
                      <a:r>
                        <a:rPr lang="en-ID" sz="1400" b="1" u="none" strike="noStrike">
                          <a:effectLst/>
                        </a:rPr>
                        <a:t>Gas Type</a:t>
                      </a:r>
                      <a:endParaRPr lang="en-ID" sz="1400" b="1" i="0" u="none" strike="noStrike">
                        <a:solidFill>
                          <a:srgbClr val="000000"/>
                        </a:solidFill>
                        <a:effectLst/>
                        <a:latin typeface="Calibri" panose="020F0502020204030204" pitchFamily="34" charset="0"/>
                      </a:endParaRPr>
                    </a:p>
                  </a:txBody>
                  <a:tcPr marL="7620" marR="7620" marT="7620" marB="0" anchor="ctr">
                    <a:solidFill>
                      <a:srgbClr val="92D050"/>
                    </a:solidFill>
                  </a:tcPr>
                </a:tc>
                <a:tc gridSpan="2">
                  <a:txBody>
                    <a:bodyPr/>
                    <a:lstStyle/>
                    <a:p>
                      <a:pPr algn="ctr" fontAlgn="b"/>
                      <a:r>
                        <a:rPr lang="en-ID" sz="1400" b="1" u="none" strike="noStrike">
                          <a:effectLst/>
                        </a:rPr>
                        <a:t>Concentration (ppm)</a:t>
                      </a:r>
                      <a:endParaRPr lang="en-ID" sz="1400" b="1" i="0" u="none" strike="noStrike">
                        <a:solidFill>
                          <a:srgbClr val="000000"/>
                        </a:solidFill>
                        <a:effectLst/>
                        <a:latin typeface="Calibri" panose="020F0502020204030204" pitchFamily="34" charset="0"/>
                      </a:endParaRPr>
                    </a:p>
                  </a:txBody>
                  <a:tcPr marL="7620" marR="7620" marT="7620" marB="0" anchor="ctr">
                    <a:solidFill>
                      <a:srgbClr val="92D050"/>
                    </a:solidFill>
                  </a:tcPr>
                </a:tc>
                <a:tc hMerge="1">
                  <a:txBody>
                    <a:bodyPr/>
                    <a:lstStyle/>
                    <a:p>
                      <a:endParaRPr lang="en-ID"/>
                    </a:p>
                  </a:txBody>
                  <a:tcPr/>
                </a:tc>
                <a:tc rowSpan="2">
                  <a:txBody>
                    <a:bodyPr/>
                    <a:lstStyle/>
                    <a:p>
                      <a:pPr algn="ctr" fontAlgn="b"/>
                      <a:r>
                        <a:rPr lang="en-US" sz="1400" b="1" u="none" strike="noStrike">
                          <a:effectLst/>
                        </a:rPr>
                        <a:t>Environmentally harmless gas concentration threshold </a:t>
                      </a:r>
                      <a:r>
                        <a:rPr lang="en-ID" sz="1400" b="1" u="none" strike="noStrike">
                          <a:effectLst/>
                        </a:rPr>
                        <a:t>(ppm)</a:t>
                      </a:r>
                      <a:endParaRPr lang="en-ID" sz="1400" b="1" i="0" u="none" strike="noStrike">
                        <a:solidFill>
                          <a:srgbClr val="000000"/>
                        </a:solidFill>
                        <a:effectLst/>
                        <a:latin typeface="Calibri" panose="020F0502020204030204" pitchFamily="34" charset="0"/>
                      </a:endParaRPr>
                    </a:p>
                  </a:txBody>
                  <a:tcPr marL="7620" marR="7620" marT="7620" marB="0" anchor="ctr">
                    <a:solidFill>
                      <a:srgbClr val="92D050"/>
                    </a:solidFill>
                  </a:tcPr>
                </a:tc>
                <a:extLst>
                  <a:ext uri="{0D108BD9-81ED-4DB2-BD59-A6C34878D82A}">
                    <a16:rowId xmlns:a16="http://schemas.microsoft.com/office/drawing/2014/main" val="911290718"/>
                  </a:ext>
                </a:extLst>
              </a:tr>
              <a:tr h="182880">
                <a:tc vMerge="1">
                  <a:txBody>
                    <a:bodyPr/>
                    <a:lstStyle/>
                    <a:p>
                      <a:endParaRPr lang="en-ID"/>
                    </a:p>
                  </a:txBody>
                  <a:tcPr/>
                </a:tc>
                <a:tc>
                  <a:txBody>
                    <a:bodyPr/>
                    <a:lstStyle/>
                    <a:p>
                      <a:pPr algn="ctr" fontAlgn="b"/>
                      <a:r>
                        <a:rPr lang="en-ID" sz="1400" b="1" u="none" strike="noStrike">
                          <a:effectLst/>
                        </a:rPr>
                        <a:t>Sinila</a:t>
                      </a:r>
                      <a:endParaRPr lang="en-ID" sz="1400" b="1" i="0" u="none" strike="noStrike">
                        <a:solidFill>
                          <a:srgbClr val="000000"/>
                        </a:solidFill>
                        <a:effectLst/>
                        <a:latin typeface="Calibri" panose="020F0502020204030204" pitchFamily="34" charset="0"/>
                      </a:endParaRPr>
                    </a:p>
                  </a:txBody>
                  <a:tcPr marL="7620" marR="7620" marT="7620" marB="0" anchor="ctr">
                    <a:solidFill>
                      <a:srgbClr val="92D050"/>
                    </a:solidFill>
                  </a:tcPr>
                </a:tc>
                <a:tc>
                  <a:txBody>
                    <a:bodyPr/>
                    <a:lstStyle/>
                    <a:p>
                      <a:pPr algn="ctr" fontAlgn="b"/>
                      <a:r>
                        <a:rPr lang="en-ID" sz="1400" b="1" u="none" strike="noStrike">
                          <a:effectLst/>
                        </a:rPr>
                        <a:t>Timbang</a:t>
                      </a:r>
                      <a:endParaRPr lang="en-ID" sz="1400" b="1" i="0" u="none" strike="noStrike">
                        <a:solidFill>
                          <a:srgbClr val="000000"/>
                        </a:solidFill>
                        <a:effectLst/>
                        <a:latin typeface="Calibri" panose="020F0502020204030204" pitchFamily="34" charset="0"/>
                      </a:endParaRPr>
                    </a:p>
                  </a:txBody>
                  <a:tcPr marL="7620" marR="7620" marT="7620" marB="0" anchor="ctr">
                    <a:solidFill>
                      <a:srgbClr val="92D050"/>
                    </a:solidFill>
                  </a:tcPr>
                </a:tc>
                <a:tc vMerge="1">
                  <a:txBody>
                    <a:bodyPr/>
                    <a:lstStyle/>
                    <a:p>
                      <a:endParaRPr lang="en-ID"/>
                    </a:p>
                  </a:txBody>
                  <a:tcPr/>
                </a:tc>
                <a:extLst>
                  <a:ext uri="{0D108BD9-81ED-4DB2-BD59-A6C34878D82A}">
                    <a16:rowId xmlns:a16="http://schemas.microsoft.com/office/drawing/2014/main" val="878464343"/>
                  </a:ext>
                </a:extLst>
              </a:tr>
              <a:tr h="182880">
                <a:tc>
                  <a:txBody>
                    <a:bodyPr/>
                    <a:lstStyle/>
                    <a:p>
                      <a:pPr algn="l" fontAlgn="b"/>
                      <a:r>
                        <a:rPr lang="en-ID" sz="1400" b="1" u="none" strike="noStrike">
                          <a:effectLst/>
                        </a:rPr>
                        <a:t>CO</a:t>
                      </a:r>
                      <a:endParaRPr lang="en-ID" sz="1400" b="1" i="0" u="none" strike="noStrike">
                        <a:solidFill>
                          <a:srgbClr val="000000"/>
                        </a:solidFill>
                        <a:effectLst/>
                        <a:latin typeface="Calibri" panose="020F0502020204030204" pitchFamily="34" charset="0"/>
                      </a:endParaRPr>
                    </a:p>
                  </a:txBody>
                  <a:tcPr marL="7620" marR="7620" marT="7620" marB="0" anchor="ctr">
                    <a:solidFill>
                      <a:srgbClr val="92D050"/>
                    </a:solidFill>
                  </a:tcPr>
                </a:tc>
                <a:tc>
                  <a:txBody>
                    <a:bodyPr/>
                    <a:lstStyle/>
                    <a:p>
                      <a:pPr algn="l" fontAlgn="b"/>
                      <a:r>
                        <a:rPr lang="en-ID" sz="1400" u="none" strike="noStrike">
                          <a:effectLst/>
                        </a:rPr>
                        <a:t>1</a:t>
                      </a:r>
                      <a:endParaRPr lang="en-ID" sz="14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400" u="none" strike="noStrike">
                          <a:effectLst/>
                        </a:rPr>
                        <a:t>2.5</a:t>
                      </a:r>
                      <a:endParaRPr lang="en-ID" sz="14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400" u="none" strike="noStrike">
                          <a:effectLst/>
                        </a:rPr>
                        <a:t>5</a:t>
                      </a:r>
                      <a:endParaRPr lang="en-ID"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714535245"/>
                  </a:ext>
                </a:extLst>
              </a:tr>
              <a:tr h="182880">
                <a:tc>
                  <a:txBody>
                    <a:bodyPr/>
                    <a:lstStyle/>
                    <a:p>
                      <a:pPr algn="l" fontAlgn="b"/>
                      <a:r>
                        <a:rPr lang="en-ID" sz="1400" b="1" u="none" strike="noStrike">
                          <a:effectLst/>
                        </a:rPr>
                        <a:t>CO2</a:t>
                      </a:r>
                      <a:endParaRPr lang="en-ID" sz="1400" b="1" i="0" u="none" strike="noStrike">
                        <a:solidFill>
                          <a:srgbClr val="000000"/>
                        </a:solidFill>
                        <a:effectLst/>
                        <a:latin typeface="Calibri" panose="020F0502020204030204" pitchFamily="34" charset="0"/>
                      </a:endParaRPr>
                    </a:p>
                  </a:txBody>
                  <a:tcPr marL="7620" marR="7620" marT="7620" marB="0" anchor="ctr">
                    <a:solidFill>
                      <a:srgbClr val="92D050"/>
                    </a:solidFill>
                  </a:tcPr>
                </a:tc>
                <a:tc>
                  <a:txBody>
                    <a:bodyPr/>
                    <a:lstStyle/>
                    <a:p>
                      <a:pPr algn="l" fontAlgn="b"/>
                      <a:r>
                        <a:rPr lang="en-ID" sz="1400" u="none" strike="noStrike">
                          <a:effectLst/>
                        </a:rPr>
                        <a:t>200000</a:t>
                      </a:r>
                      <a:endParaRPr lang="en-ID" sz="14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400" u="none" strike="noStrike">
                          <a:effectLst/>
                        </a:rPr>
                        <a:t>10000</a:t>
                      </a:r>
                      <a:endParaRPr lang="en-ID" sz="14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400" u="none" strike="noStrike">
                          <a:effectLst/>
                        </a:rPr>
                        <a:t>10</a:t>
                      </a:r>
                      <a:endParaRPr lang="en-ID"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95436934"/>
                  </a:ext>
                </a:extLst>
              </a:tr>
              <a:tr h="182880">
                <a:tc>
                  <a:txBody>
                    <a:bodyPr/>
                    <a:lstStyle/>
                    <a:p>
                      <a:pPr algn="l" fontAlgn="b"/>
                      <a:r>
                        <a:rPr lang="en-ID" sz="1400" b="1" u="none" strike="noStrike">
                          <a:effectLst/>
                        </a:rPr>
                        <a:t>H2S</a:t>
                      </a:r>
                      <a:endParaRPr lang="en-ID" sz="1400" b="1" i="0" u="none" strike="noStrike">
                        <a:solidFill>
                          <a:srgbClr val="000000"/>
                        </a:solidFill>
                        <a:effectLst/>
                        <a:latin typeface="Calibri" panose="020F0502020204030204" pitchFamily="34" charset="0"/>
                      </a:endParaRPr>
                    </a:p>
                  </a:txBody>
                  <a:tcPr marL="7620" marR="7620" marT="7620" marB="0" anchor="ctr">
                    <a:solidFill>
                      <a:srgbClr val="92D050"/>
                    </a:solidFill>
                  </a:tcPr>
                </a:tc>
                <a:tc>
                  <a:txBody>
                    <a:bodyPr/>
                    <a:lstStyle/>
                    <a:p>
                      <a:pPr algn="l" fontAlgn="b"/>
                      <a:r>
                        <a:rPr lang="en-ID" sz="1400" u="none" strike="noStrike">
                          <a:effectLst/>
                        </a:rPr>
                        <a:t>125</a:t>
                      </a:r>
                      <a:endParaRPr lang="en-ID" sz="14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400" u="none" strike="noStrike">
                          <a:effectLst/>
                        </a:rPr>
                        <a:t>Very low</a:t>
                      </a:r>
                      <a:endParaRPr lang="en-ID" sz="14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400" u="none" strike="noStrike">
                          <a:effectLst/>
                        </a:rPr>
                        <a:t>0.65</a:t>
                      </a:r>
                      <a:endParaRPr lang="en-ID"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24552494"/>
                  </a:ext>
                </a:extLst>
              </a:tr>
              <a:tr h="182880">
                <a:tc>
                  <a:txBody>
                    <a:bodyPr/>
                    <a:lstStyle/>
                    <a:p>
                      <a:pPr algn="l" fontAlgn="b"/>
                      <a:r>
                        <a:rPr lang="en-ID" sz="1400" b="1" u="none" strike="noStrike">
                          <a:effectLst/>
                        </a:rPr>
                        <a:t>HCN</a:t>
                      </a:r>
                      <a:endParaRPr lang="en-ID" sz="1400" b="1" i="0" u="none" strike="noStrike">
                        <a:solidFill>
                          <a:srgbClr val="000000"/>
                        </a:solidFill>
                        <a:effectLst/>
                        <a:latin typeface="Calibri" panose="020F0502020204030204" pitchFamily="34" charset="0"/>
                      </a:endParaRPr>
                    </a:p>
                  </a:txBody>
                  <a:tcPr marL="7620" marR="7620" marT="7620" marB="0" anchor="ctr">
                    <a:solidFill>
                      <a:srgbClr val="92D050"/>
                    </a:solidFill>
                  </a:tcPr>
                </a:tc>
                <a:tc>
                  <a:txBody>
                    <a:bodyPr/>
                    <a:lstStyle/>
                    <a:p>
                      <a:pPr algn="l" fontAlgn="b"/>
                      <a:r>
                        <a:rPr lang="en-ID" sz="1400" u="none" strike="noStrike">
                          <a:effectLst/>
                        </a:rPr>
                        <a:t>20</a:t>
                      </a:r>
                      <a:endParaRPr lang="en-ID" sz="14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400" u="none" strike="noStrike">
                          <a:effectLst/>
                        </a:rPr>
                        <a:t>6.5</a:t>
                      </a:r>
                      <a:endParaRPr lang="en-ID" sz="14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400" u="none" strike="noStrike">
                          <a:effectLst/>
                        </a:rPr>
                        <a:t>0.05</a:t>
                      </a:r>
                      <a:endParaRPr lang="en-ID"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53835184"/>
                  </a:ext>
                </a:extLst>
              </a:tr>
              <a:tr h="182880">
                <a:tc>
                  <a:txBody>
                    <a:bodyPr/>
                    <a:lstStyle/>
                    <a:p>
                      <a:pPr algn="l" fontAlgn="b"/>
                      <a:r>
                        <a:rPr lang="en-ID" sz="1400" b="1" u="none" strike="noStrike">
                          <a:effectLst/>
                        </a:rPr>
                        <a:t>H3AS</a:t>
                      </a:r>
                      <a:endParaRPr lang="en-ID" sz="1400" b="1" i="0" u="none" strike="noStrike">
                        <a:solidFill>
                          <a:srgbClr val="000000"/>
                        </a:solidFill>
                        <a:effectLst/>
                        <a:latin typeface="Calibri" panose="020F0502020204030204" pitchFamily="34" charset="0"/>
                      </a:endParaRPr>
                    </a:p>
                  </a:txBody>
                  <a:tcPr marL="7620" marR="7620" marT="7620" marB="0" anchor="ctr">
                    <a:solidFill>
                      <a:srgbClr val="92D050"/>
                    </a:solidFill>
                  </a:tcPr>
                </a:tc>
                <a:tc>
                  <a:txBody>
                    <a:bodyPr/>
                    <a:lstStyle/>
                    <a:p>
                      <a:pPr algn="l" fontAlgn="b"/>
                      <a:r>
                        <a:rPr lang="en-ID" sz="1400" u="none" strike="noStrike">
                          <a:effectLst/>
                        </a:rPr>
                        <a:t>10</a:t>
                      </a:r>
                      <a:endParaRPr lang="en-ID" sz="14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US" sz="1400" b="0" i="0" u="none" strike="noStrike">
                          <a:solidFill>
                            <a:srgbClr val="000000"/>
                          </a:solidFill>
                          <a:effectLst/>
                          <a:latin typeface="Calibri" panose="020F0502020204030204" pitchFamily="34" charset="0"/>
                        </a:rPr>
                        <a:t>V</a:t>
                      </a:r>
                      <a:r>
                        <a:rPr lang="en-ID" sz="1400" b="0" i="0" u="none" strike="noStrike" err="1">
                          <a:solidFill>
                            <a:srgbClr val="000000"/>
                          </a:solidFill>
                          <a:effectLst/>
                          <a:latin typeface="Calibri" panose="020F0502020204030204" pitchFamily="34" charset="0"/>
                        </a:rPr>
                        <a:t>ery</a:t>
                      </a:r>
                      <a:r>
                        <a:rPr lang="en-ID" sz="1400" b="0" i="0" u="none" strike="noStrike">
                          <a:solidFill>
                            <a:srgbClr val="000000"/>
                          </a:solidFill>
                          <a:effectLst/>
                          <a:latin typeface="Calibri" panose="020F0502020204030204" pitchFamily="34" charset="0"/>
                        </a:rPr>
                        <a:t> Low</a:t>
                      </a:r>
                    </a:p>
                  </a:txBody>
                  <a:tcPr marL="7620" marR="7620" marT="7620" marB="0" anchor="ctr"/>
                </a:tc>
                <a:tc>
                  <a:txBody>
                    <a:bodyPr/>
                    <a:lstStyle/>
                    <a:p>
                      <a:pPr algn="l" fontAlgn="b"/>
                      <a:r>
                        <a:rPr lang="en-ID" sz="1400" u="none" strike="noStrike">
                          <a:effectLst/>
                        </a:rPr>
                        <a:t>5000</a:t>
                      </a:r>
                      <a:endParaRPr lang="en-ID"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174340570"/>
                  </a:ext>
                </a:extLst>
              </a:tr>
              <a:tr h="182880">
                <a:tc>
                  <a:txBody>
                    <a:bodyPr/>
                    <a:lstStyle/>
                    <a:p>
                      <a:pPr algn="l" fontAlgn="b"/>
                      <a:r>
                        <a:rPr lang="en-ID" sz="1400" b="1" u="none" strike="noStrike">
                          <a:effectLst/>
                        </a:rPr>
                        <a:t>NO2</a:t>
                      </a:r>
                      <a:endParaRPr lang="en-ID" sz="1400" b="1" i="0" u="none" strike="noStrike">
                        <a:solidFill>
                          <a:srgbClr val="000000"/>
                        </a:solidFill>
                        <a:effectLst/>
                        <a:latin typeface="Calibri" panose="020F0502020204030204" pitchFamily="34" charset="0"/>
                      </a:endParaRPr>
                    </a:p>
                  </a:txBody>
                  <a:tcPr marL="7620" marR="7620" marT="7620" marB="0" anchor="ctr">
                    <a:solidFill>
                      <a:srgbClr val="92D050"/>
                    </a:solidFill>
                  </a:tcPr>
                </a:tc>
                <a:tc>
                  <a:txBody>
                    <a:bodyPr/>
                    <a:lstStyle/>
                    <a:p>
                      <a:pPr algn="l" fontAlgn="b"/>
                      <a:r>
                        <a:rPr lang="en-ID" sz="1400" u="none" strike="noStrike">
                          <a:effectLst/>
                        </a:rPr>
                        <a:t>3.5</a:t>
                      </a:r>
                      <a:endParaRPr lang="en-ID" sz="14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400" u="none" strike="noStrike">
                          <a:effectLst/>
                        </a:rPr>
                        <a:t>10</a:t>
                      </a:r>
                      <a:endParaRPr lang="en-ID" sz="14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ID" sz="1400" u="none" strike="noStrike">
                          <a:effectLst/>
                        </a:rPr>
                        <a:t>5</a:t>
                      </a:r>
                      <a:endParaRPr lang="en-ID" sz="14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11544006"/>
                  </a:ext>
                </a:extLst>
              </a:tr>
            </a:tbl>
          </a:graphicData>
        </a:graphic>
      </p:graphicFrame>
      <p:sp>
        <p:nvSpPr>
          <p:cNvPr id="7" name="TextBox 6">
            <a:extLst>
              <a:ext uri="{FF2B5EF4-FFF2-40B4-BE49-F238E27FC236}">
                <a16:creationId xmlns:a16="http://schemas.microsoft.com/office/drawing/2014/main" id="{2B882677-08C8-4C83-BB21-8C0882B11252}"/>
              </a:ext>
            </a:extLst>
          </p:cNvPr>
          <p:cNvSpPr txBox="1"/>
          <p:nvPr/>
        </p:nvSpPr>
        <p:spPr>
          <a:xfrm>
            <a:off x="3876134" y="3373734"/>
            <a:ext cx="1084143" cy="307777"/>
          </a:xfrm>
          <a:prstGeom prst="rect">
            <a:avLst/>
          </a:prstGeom>
          <a:solidFill>
            <a:schemeClr val="bg1"/>
          </a:solidFill>
        </p:spPr>
        <p:txBody>
          <a:bodyPr wrap="none" rtlCol="0">
            <a:spAutoFit/>
          </a:bodyPr>
          <a:lstStyle/>
          <a:p>
            <a:r>
              <a:rPr lang="en-US" sz="1400" b="1"/>
              <a:t>Sinila Crater</a:t>
            </a:r>
            <a:endParaRPr lang="en-ID" sz="1400" b="1"/>
          </a:p>
        </p:txBody>
      </p:sp>
      <p:sp>
        <p:nvSpPr>
          <p:cNvPr id="9" name="TextBox 8">
            <a:extLst>
              <a:ext uri="{FF2B5EF4-FFF2-40B4-BE49-F238E27FC236}">
                <a16:creationId xmlns:a16="http://schemas.microsoft.com/office/drawing/2014/main" id="{CF10C2AB-D23E-43F5-BD63-D4245FDCC900}"/>
              </a:ext>
            </a:extLst>
          </p:cNvPr>
          <p:cNvSpPr txBox="1"/>
          <p:nvPr/>
        </p:nvSpPr>
        <p:spPr>
          <a:xfrm>
            <a:off x="1037107" y="4067868"/>
            <a:ext cx="1324593" cy="307777"/>
          </a:xfrm>
          <a:prstGeom prst="rect">
            <a:avLst/>
          </a:prstGeom>
          <a:solidFill>
            <a:schemeClr val="bg1"/>
          </a:solidFill>
        </p:spPr>
        <p:txBody>
          <a:bodyPr wrap="none" rtlCol="0">
            <a:spAutoFit/>
          </a:bodyPr>
          <a:lstStyle/>
          <a:p>
            <a:r>
              <a:rPr lang="en-US" sz="1400" b="1"/>
              <a:t>Timbang Crater</a:t>
            </a:r>
            <a:endParaRPr lang="en-ID" sz="1400" b="1"/>
          </a:p>
        </p:txBody>
      </p:sp>
      <p:cxnSp>
        <p:nvCxnSpPr>
          <p:cNvPr id="4" name="Straight Arrow Connector 3">
            <a:extLst>
              <a:ext uri="{FF2B5EF4-FFF2-40B4-BE49-F238E27FC236}">
                <a16:creationId xmlns:a16="http://schemas.microsoft.com/office/drawing/2014/main" id="{D3F3B4F2-F5F4-461D-94B1-86D6CD41D982}"/>
              </a:ext>
            </a:extLst>
          </p:cNvPr>
          <p:cNvCxnSpPr>
            <a:cxnSpLocks/>
            <a:stCxn id="9" idx="3"/>
          </p:cNvCxnSpPr>
          <p:nvPr/>
        </p:nvCxnSpPr>
        <p:spPr>
          <a:xfrm flipV="1">
            <a:off x="2361700" y="3890011"/>
            <a:ext cx="362450" cy="3317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AC78BF-619C-42E9-9DA0-8D08CB0AF37C}"/>
              </a:ext>
            </a:extLst>
          </p:cNvPr>
          <p:cNvCxnSpPr>
            <a:cxnSpLocks/>
            <a:stCxn id="7" idx="1"/>
          </p:cNvCxnSpPr>
          <p:nvPr/>
        </p:nvCxnSpPr>
        <p:spPr>
          <a:xfrm flipH="1">
            <a:off x="3288030" y="3527623"/>
            <a:ext cx="588104" cy="6139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3BE5553-B881-4427-BE71-4B9CF1EA5D2C}"/>
              </a:ext>
            </a:extLst>
          </p:cNvPr>
          <p:cNvSpPr txBox="1"/>
          <p:nvPr/>
        </p:nvSpPr>
        <p:spPr>
          <a:xfrm>
            <a:off x="8418533" y="909943"/>
            <a:ext cx="3691010" cy="2862322"/>
          </a:xfrm>
          <a:prstGeom prst="rect">
            <a:avLst/>
          </a:prstGeom>
          <a:noFill/>
        </p:spPr>
        <p:txBody>
          <a:bodyPr wrap="square" rtlCol="0">
            <a:spAutoFit/>
          </a:bodyPr>
          <a:lstStyle/>
          <a:p>
            <a:pPr algn="just"/>
            <a:r>
              <a:rPr lang="en-US">
                <a:latin typeface="+mj-lt"/>
              </a:rPr>
              <a:t>The Candradimuka prospect area is planned to drill 3 deep slim hole wells located near the mount Dringo area. </a:t>
            </a:r>
          </a:p>
          <a:p>
            <a:pPr marL="285750" indent="-285750" algn="just">
              <a:buFont typeface="Arial" panose="020B0604020202020204" pitchFamily="34" charset="0"/>
              <a:buChar char="•"/>
            </a:pPr>
            <a:r>
              <a:rPr lang="en-US">
                <a:latin typeface="+mj-lt"/>
              </a:rPr>
              <a:t>Pad 1 and Pad 2 located in the KRB 2 zone</a:t>
            </a:r>
          </a:p>
          <a:p>
            <a:pPr marL="285750" indent="-285750" algn="just">
              <a:buFont typeface="Arial" panose="020B0604020202020204" pitchFamily="34" charset="0"/>
              <a:buChar char="•"/>
            </a:pPr>
            <a:r>
              <a:rPr lang="en-US">
                <a:latin typeface="+mj-lt"/>
              </a:rPr>
              <a:t>Pad 3 located in the KRB 3 Zone</a:t>
            </a:r>
          </a:p>
          <a:p>
            <a:pPr algn="just"/>
            <a:r>
              <a:rPr lang="en-US">
                <a:latin typeface="+mj-lt"/>
              </a:rPr>
              <a:t>According to the </a:t>
            </a:r>
            <a:r>
              <a:rPr lang="en-US" b="1">
                <a:latin typeface="+mj-lt"/>
              </a:rPr>
              <a:t>hazard-prone</a:t>
            </a:r>
            <a:r>
              <a:rPr lang="en-US">
                <a:latin typeface="+mj-lt"/>
              </a:rPr>
              <a:t> </a:t>
            </a:r>
            <a:r>
              <a:rPr lang="en-US" b="1">
                <a:latin typeface="+mj-lt"/>
              </a:rPr>
              <a:t>area</a:t>
            </a:r>
            <a:r>
              <a:rPr lang="en-US">
                <a:latin typeface="+mj-lt"/>
              </a:rPr>
              <a:t>, the exploration activity should be aware to reduce the project risk and fatality.</a:t>
            </a:r>
          </a:p>
        </p:txBody>
      </p:sp>
      <p:sp>
        <p:nvSpPr>
          <p:cNvPr id="10" name="Title 3">
            <a:extLst>
              <a:ext uri="{FF2B5EF4-FFF2-40B4-BE49-F238E27FC236}">
                <a16:creationId xmlns:a16="http://schemas.microsoft.com/office/drawing/2014/main" id="{157A67FC-022C-4A3C-8249-1AABE2C01703}"/>
              </a:ext>
            </a:extLst>
          </p:cNvPr>
          <p:cNvSpPr txBox="1">
            <a:spLocks/>
          </p:cNvSpPr>
          <p:nvPr/>
        </p:nvSpPr>
        <p:spPr>
          <a:xfrm>
            <a:off x="130444" y="266337"/>
            <a:ext cx="10515600" cy="3625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t>Volcanic and Gas Hazard Risks of </a:t>
            </a:r>
            <a:r>
              <a:rPr lang="en-US" sz="2400" b="1" err="1"/>
              <a:t>Candradimuka</a:t>
            </a:r>
            <a:r>
              <a:rPr lang="en-US" sz="2400" b="1"/>
              <a:t> Area</a:t>
            </a:r>
            <a:endParaRPr lang="en-US" sz="2400" b="1">
              <a:cs typeface="Calibri Light"/>
            </a:endParaRPr>
          </a:p>
        </p:txBody>
      </p:sp>
    </p:spTree>
    <p:extLst>
      <p:ext uri="{BB962C8B-B14F-4D97-AF65-F5344CB8AC3E}">
        <p14:creationId xmlns:p14="http://schemas.microsoft.com/office/powerpoint/2010/main" val="138949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6DEB0-3251-43A2-845F-C32E85FB483E}"/>
              </a:ext>
            </a:extLst>
          </p:cNvPr>
          <p:cNvPicPr>
            <a:picLocks noChangeAspect="1"/>
          </p:cNvPicPr>
          <p:nvPr/>
        </p:nvPicPr>
        <p:blipFill>
          <a:blip r:embed="rId2"/>
          <a:stretch>
            <a:fillRect/>
          </a:stretch>
        </p:blipFill>
        <p:spPr>
          <a:xfrm>
            <a:off x="566928" y="740664"/>
            <a:ext cx="5236380" cy="5178180"/>
          </a:xfrm>
          <a:prstGeom prst="rect">
            <a:avLst/>
          </a:prstGeom>
        </p:spPr>
      </p:pic>
      <p:pic>
        <p:nvPicPr>
          <p:cNvPr id="9" name="Picture 8">
            <a:extLst>
              <a:ext uri="{FF2B5EF4-FFF2-40B4-BE49-F238E27FC236}">
                <a16:creationId xmlns:a16="http://schemas.microsoft.com/office/drawing/2014/main" id="{FCC6441E-6CC7-4D77-9517-0006BD3FFBA7}"/>
              </a:ext>
            </a:extLst>
          </p:cNvPr>
          <p:cNvPicPr>
            <a:picLocks noChangeAspect="1"/>
          </p:cNvPicPr>
          <p:nvPr/>
        </p:nvPicPr>
        <p:blipFill>
          <a:blip r:embed="rId3"/>
          <a:stretch>
            <a:fillRect/>
          </a:stretch>
        </p:blipFill>
        <p:spPr>
          <a:xfrm>
            <a:off x="6014678" y="740664"/>
            <a:ext cx="5246708" cy="5203825"/>
          </a:xfrm>
          <a:prstGeom prst="rect">
            <a:avLst/>
          </a:prstGeom>
        </p:spPr>
      </p:pic>
    </p:spTree>
    <p:extLst>
      <p:ext uri="{BB962C8B-B14F-4D97-AF65-F5344CB8AC3E}">
        <p14:creationId xmlns:p14="http://schemas.microsoft.com/office/powerpoint/2010/main" val="591009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057E17-306B-4EBB-BE3A-B962AE91EDCE}"/>
              </a:ext>
            </a:extLst>
          </p:cNvPr>
          <p:cNvPicPr>
            <a:picLocks noChangeAspect="1"/>
          </p:cNvPicPr>
          <p:nvPr/>
        </p:nvPicPr>
        <p:blipFill>
          <a:blip r:embed="rId2"/>
          <a:stretch>
            <a:fillRect/>
          </a:stretch>
        </p:blipFill>
        <p:spPr>
          <a:xfrm>
            <a:off x="605847" y="1357727"/>
            <a:ext cx="5499490" cy="4220113"/>
          </a:xfrm>
          <a:prstGeom prst="rect">
            <a:avLst/>
          </a:prstGeom>
        </p:spPr>
      </p:pic>
      <p:pic>
        <p:nvPicPr>
          <p:cNvPr id="5" name="Picture 4">
            <a:extLst>
              <a:ext uri="{FF2B5EF4-FFF2-40B4-BE49-F238E27FC236}">
                <a16:creationId xmlns:a16="http://schemas.microsoft.com/office/drawing/2014/main" id="{035454B3-18DF-44EE-9462-77C2772C48D7}"/>
              </a:ext>
            </a:extLst>
          </p:cNvPr>
          <p:cNvPicPr>
            <a:picLocks noChangeAspect="1"/>
          </p:cNvPicPr>
          <p:nvPr/>
        </p:nvPicPr>
        <p:blipFill>
          <a:blip r:embed="rId3"/>
          <a:stretch>
            <a:fillRect/>
          </a:stretch>
        </p:blipFill>
        <p:spPr>
          <a:xfrm>
            <a:off x="6250283" y="1357727"/>
            <a:ext cx="4944281" cy="4307646"/>
          </a:xfrm>
          <a:prstGeom prst="rect">
            <a:avLst/>
          </a:prstGeom>
        </p:spPr>
      </p:pic>
    </p:spTree>
    <p:extLst>
      <p:ext uri="{BB962C8B-B14F-4D97-AF65-F5344CB8AC3E}">
        <p14:creationId xmlns:p14="http://schemas.microsoft.com/office/powerpoint/2010/main" val="2549745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AA836B-9796-4210-BC29-460F6C58E1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860" y="705640"/>
            <a:ext cx="5202464" cy="5446721"/>
          </a:xfrm>
          <a:prstGeom prst="rect">
            <a:avLst/>
          </a:prstGeom>
        </p:spPr>
      </p:pic>
      <p:pic>
        <p:nvPicPr>
          <p:cNvPr id="5" name="Picture 4">
            <a:extLst>
              <a:ext uri="{FF2B5EF4-FFF2-40B4-BE49-F238E27FC236}">
                <a16:creationId xmlns:a16="http://schemas.microsoft.com/office/drawing/2014/main" id="{0189F56F-7176-4D8D-B07A-76A12FE0A498}"/>
              </a:ext>
            </a:extLst>
          </p:cNvPr>
          <p:cNvPicPr>
            <a:picLocks noChangeAspect="1"/>
          </p:cNvPicPr>
          <p:nvPr/>
        </p:nvPicPr>
        <p:blipFill>
          <a:blip r:embed="rId3"/>
          <a:stretch>
            <a:fillRect/>
          </a:stretch>
        </p:blipFill>
        <p:spPr>
          <a:xfrm>
            <a:off x="5574324" y="841865"/>
            <a:ext cx="5238191" cy="5174269"/>
          </a:xfrm>
          <a:prstGeom prst="rect">
            <a:avLst/>
          </a:prstGeom>
        </p:spPr>
      </p:pic>
    </p:spTree>
    <p:extLst>
      <p:ext uri="{BB962C8B-B14F-4D97-AF65-F5344CB8AC3E}">
        <p14:creationId xmlns:p14="http://schemas.microsoft.com/office/powerpoint/2010/main" val="3020501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8ADB4-67DC-4DF3-955B-2CA3C2F11FFD}"/>
              </a:ext>
            </a:extLst>
          </p:cNvPr>
          <p:cNvSpPr>
            <a:spLocks noGrp="1"/>
          </p:cNvSpPr>
          <p:nvPr>
            <p:ph type="title"/>
          </p:nvPr>
        </p:nvSpPr>
        <p:spPr/>
        <p:txBody>
          <a:bodyPr/>
          <a:lstStyle/>
          <a:p>
            <a:r>
              <a:rPr lang="en-US" dirty="0"/>
              <a:t>Consistency Test</a:t>
            </a:r>
            <a:endParaRPr lang="en-ID" dirty="0"/>
          </a:p>
        </p:txBody>
      </p:sp>
      <p:sp>
        <p:nvSpPr>
          <p:cNvPr id="3" name="Content Placeholder 2">
            <a:extLst>
              <a:ext uri="{FF2B5EF4-FFF2-40B4-BE49-F238E27FC236}">
                <a16:creationId xmlns:a16="http://schemas.microsoft.com/office/drawing/2014/main" id="{F07DA828-B20E-46E8-8C07-B2CCAF875378}"/>
              </a:ext>
            </a:extLst>
          </p:cNvPr>
          <p:cNvSpPr>
            <a:spLocks noGrp="1"/>
          </p:cNvSpPr>
          <p:nvPr>
            <p:ph idx="1"/>
          </p:nvPr>
        </p:nvSpPr>
        <p:spPr>
          <a:xfrm>
            <a:off x="838200" y="1344136"/>
            <a:ext cx="10515600" cy="1746915"/>
          </a:xfrm>
        </p:spPr>
        <p:txBody>
          <a:bodyPr>
            <a:normAutofit/>
          </a:bodyPr>
          <a:lstStyle/>
          <a:p>
            <a:pPr algn="just"/>
            <a:r>
              <a:rPr lang="en-US" sz="2400" dirty="0"/>
              <a:t>The Consistency Ratio (CR) measures the stability and logic of the decision maker’s thought process (</a:t>
            </a:r>
            <a:r>
              <a:rPr lang="en-US" sz="2400" dirty="0" err="1"/>
              <a:t>Selamat</a:t>
            </a:r>
            <a:r>
              <a:rPr lang="en-US" sz="2400" dirty="0"/>
              <a:t>, 2002).</a:t>
            </a:r>
          </a:p>
          <a:p>
            <a:pPr algn="just"/>
            <a:r>
              <a:rPr lang="en-US" sz="2400" dirty="0"/>
              <a:t>Low CR (&lt;0.1) -&gt; </a:t>
            </a:r>
            <a:r>
              <a:rPr lang="en-US" sz="2400" b="1" dirty="0"/>
              <a:t>rational and logically coherent.</a:t>
            </a:r>
          </a:p>
          <a:p>
            <a:pPr algn="just"/>
            <a:r>
              <a:rPr lang="en-US" sz="2400" dirty="0"/>
              <a:t>High CR (&gt;0.1) -&gt; </a:t>
            </a:r>
            <a:r>
              <a:rPr lang="en-US" sz="2400" b="1" dirty="0"/>
              <a:t>contradictions or bias.</a:t>
            </a:r>
          </a:p>
          <a:p>
            <a:pPr algn="just"/>
            <a:endParaRPr lang="en-ID"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7E4339-5320-414C-BC0E-5F16E56C8FDB}"/>
                  </a:ext>
                </a:extLst>
              </p:cNvPr>
              <p:cNvSpPr txBox="1"/>
              <p:nvPr/>
            </p:nvSpPr>
            <p:spPr>
              <a:xfrm>
                <a:off x="1249324" y="3219313"/>
                <a:ext cx="1141018" cy="633058"/>
              </a:xfrm>
              <a:prstGeom prst="rect">
                <a:avLst/>
              </a:prstGeom>
              <a:noFill/>
            </p:spPr>
            <p:txBody>
              <a:bodyPr wrap="none" lIns="0" tIns="0" rIns="0" bIns="0" rtlCol="0">
                <a:spAutoFit/>
              </a:bodyPr>
              <a:lstStyle/>
              <a:p>
                <a:r>
                  <a:rPr lang="en-ID" sz="2800" dirty="0"/>
                  <a:t>CI = </a:t>
                </a:r>
                <a14:m>
                  <m:oMath xmlns:m="http://schemas.openxmlformats.org/officeDocument/2006/math">
                    <m:f>
                      <m:fPr>
                        <m:ctrlPr>
                          <a:rPr lang="en-ID" sz="2800" i="1" smtClean="0">
                            <a:latin typeface="Cambria Math" panose="02040503050406030204" pitchFamily="18" charset="0"/>
                          </a:rPr>
                        </m:ctrlPr>
                      </m:fPr>
                      <m:num>
                        <m:r>
                          <m:rPr>
                            <m:sty m:val="p"/>
                          </m:rPr>
                          <a:rPr lang="en-US" sz="2800" i="1">
                            <a:latin typeface="Cambria Math" panose="02040503050406030204" pitchFamily="18" charset="0"/>
                          </a:rPr>
                          <m:t>λ</m:t>
                        </m:r>
                        <m:r>
                          <a:rPr lang="en-US" sz="2800" b="0" i="1" smtClean="0">
                            <a:latin typeface="Cambria Math" panose="02040503050406030204" pitchFamily="18" charset="0"/>
                          </a:rPr>
                          <m:t>−</m:t>
                        </m:r>
                        <m:r>
                          <a:rPr lang="en-US" sz="2800" b="0" i="1" smtClean="0">
                            <a:latin typeface="Cambria Math" panose="02040503050406030204" pitchFamily="18" charset="0"/>
                          </a:rPr>
                          <m:t>𝑛</m:t>
                        </m:r>
                      </m:num>
                      <m:den>
                        <m:r>
                          <a:rPr lang="en-US" sz="2800" b="0" i="1" smtClean="0">
                            <a:latin typeface="Cambria Math" panose="02040503050406030204" pitchFamily="18" charset="0"/>
                          </a:rPr>
                          <m:t>𝑛</m:t>
                        </m:r>
                        <m:r>
                          <a:rPr lang="en-US" sz="2800" b="0" i="1" smtClean="0">
                            <a:latin typeface="Cambria Math" panose="02040503050406030204" pitchFamily="18" charset="0"/>
                          </a:rPr>
                          <m:t>−1</m:t>
                        </m:r>
                      </m:den>
                    </m:f>
                  </m:oMath>
                </a14:m>
                <a:endParaRPr lang="en-ID" sz="2800" dirty="0"/>
              </a:p>
            </p:txBody>
          </p:sp>
        </mc:Choice>
        <mc:Fallback xmlns="">
          <p:sp>
            <p:nvSpPr>
              <p:cNvPr id="5" name="TextBox 4">
                <a:extLst>
                  <a:ext uri="{FF2B5EF4-FFF2-40B4-BE49-F238E27FC236}">
                    <a16:creationId xmlns:a16="http://schemas.microsoft.com/office/drawing/2014/main" id="{B17E4339-5320-414C-BC0E-5F16E56C8FDB}"/>
                  </a:ext>
                </a:extLst>
              </p:cNvPr>
              <p:cNvSpPr txBox="1">
                <a:spLocks noRot="1" noChangeAspect="1" noMove="1" noResize="1" noEditPoints="1" noAdjustHandles="1" noChangeArrowheads="1" noChangeShapeType="1" noTextEdit="1"/>
              </p:cNvSpPr>
              <p:nvPr/>
            </p:nvSpPr>
            <p:spPr>
              <a:xfrm>
                <a:off x="1249324" y="3219313"/>
                <a:ext cx="1141018" cy="633058"/>
              </a:xfrm>
              <a:prstGeom prst="rect">
                <a:avLst/>
              </a:prstGeom>
              <a:blipFill>
                <a:blip r:embed="rId2"/>
                <a:stretch>
                  <a:fillRect l="-19251" b="-20192"/>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594B235-0DB3-4AB1-A818-F0971BA9754A}"/>
                  </a:ext>
                </a:extLst>
              </p:cNvPr>
              <p:cNvSpPr txBox="1"/>
              <p:nvPr/>
            </p:nvSpPr>
            <p:spPr>
              <a:xfrm>
                <a:off x="3560133" y="3196605"/>
                <a:ext cx="1011752" cy="611962"/>
              </a:xfrm>
              <a:prstGeom prst="rect">
                <a:avLst/>
              </a:prstGeom>
              <a:noFill/>
            </p:spPr>
            <p:txBody>
              <a:bodyPr wrap="none" lIns="0" tIns="0" rIns="0" bIns="0" rtlCol="0">
                <a:spAutoFit/>
              </a:bodyPr>
              <a:lstStyle/>
              <a:p>
                <a:r>
                  <a:rPr lang="en-ID" sz="2800" dirty="0"/>
                  <a:t>CR = </a:t>
                </a:r>
                <a14:m>
                  <m:oMath xmlns:m="http://schemas.openxmlformats.org/officeDocument/2006/math">
                    <m:f>
                      <m:fPr>
                        <m:ctrlPr>
                          <a:rPr lang="en-ID" sz="2800" i="1" smtClean="0">
                            <a:latin typeface="Cambria Math" panose="02040503050406030204" pitchFamily="18" charset="0"/>
                          </a:rPr>
                        </m:ctrlPr>
                      </m:fPr>
                      <m:num>
                        <m:r>
                          <a:rPr lang="en-US" sz="2800" b="0" i="1" smtClean="0">
                            <a:latin typeface="Cambria Math" panose="02040503050406030204" pitchFamily="18" charset="0"/>
                          </a:rPr>
                          <m:t>𝐶𝐼</m:t>
                        </m:r>
                      </m:num>
                      <m:den>
                        <m:r>
                          <a:rPr lang="en-US" sz="2800" b="0" i="1" smtClean="0">
                            <a:latin typeface="Cambria Math" panose="02040503050406030204" pitchFamily="18" charset="0"/>
                          </a:rPr>
                          <m:t>𝑅𝐼</m:t>
                        </m:r>
                      </m:den>
                    </m:f>
                  </m:oMath>
                </a14:m>
                <a:endParaRPr lang="en-ID" sz="2800" dirty="0"/>
              </a:p>
            </p:txBody>
          </p:sp>
        </mc:Choice>
        <mc:Fallback xmlns="">
          <p:sp>
            <p:nvSpPr>
              <p:cNvPr id="6" name="TextBox 5">
                <a:extLst>
                  <a:ext uri="{FF2B5EF4-FFF2-40B4-BE49-F238E27FC236}">
                    <a16:creationId xmlns:a16="http://schemas.microsoft.com/office/drawing/2014/main" id="{1594B235-0DB3-4AB1-A818-F0971BA9754A}"/>
                  </a:ext>
                </a:extLst>
              </p:cNvPr>
              <p:cNvSpPr txBox="1">
                <a:spLocks noRot="1" noChangeAspect="1" noMove="1" noResize="1" noEditPoints="1" noAdjustHandles="1" noChangeArrowheads="1" noChangeShapeType="1" noTextEdit="1"/>
              </p:cNvSpPr>
              <p:nvPr/>
            </p:nvSpPr>
            <p:spPr>
              <a:xfrm>
                <a:off x="3560133" y="3196605"/>
                <a:ext cx="1011752" cy="611962"/>
              </a:xfrm>
              <a:prstGeom prst="rect">
                <a:avLst/>
              </a:prstGeom>
              <a:blipFill>
                <a:blip r:embed="rId3"/>
                <a:stretch>
                  <a:fillRect l="-21084" t="-1980" b="-20792"/>
                </a:stretch>
              </a:blipFill>
            </p:spPr>
            <p:txBody>
              <a:bodyPr/>
              <a:lstStyle/>
              <a:p>
                <a:r>
                  <a:rPr lang="en-ID">
                    <a:noFill/>
                  </a:rPr>
                  <a:t> </a:t>
                </a:r>
              </a:p>
            </p:txBody>
          </p:sp>
        </mc:Fallback>
      </mc:AlternateContent>
      <p:sp>
        <p:nvSpPr>
          <p:cNvPr id="7" name="Content Placeholder 2">
            <a:extLst>
              <a:ext uri="{FF2B5EF4-FFF2-40B4-BE49-F238E27FC236}">
                <a16:creationId xmlns:a16="http://schemas.microsoft.com/office/drawing/2014/main" id="{9E0A14BD-89B2-4130-B057-734EDD9826A7}"/>
              </a:ext>
            </a:extLst>
          </p:cNvPr>
          <p:cNvSpPr txBox="1">
            <a:spLocks/>
          </p:cNvSpPr>
          <p:nvPr/>
        </p:nvSpPr>
        <p:spPr>
          <a:xfrm>
            <a:off x="838200" y="4070062"/>
            <a:ext cx="10515600" cy="1746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t>dimana</a:t>
            </a:r>
            <a:r>
              <a:rPr lang="en-US" sz="2400" dirty="0"/>
              <a:t>,</a:t>
            </a:r>
          </a:p>
          <a:p>
            <a:pPr marL="0" indent="0">
              <a:buNone/>
            </a:pPr>
            <a:r>
              <a:rPr lang="en-US" sz="2400" dirty="0"/>
              <a:t>CR	: Consistency ratio</a:t>
            </a:r>
          </a:p>
          <a:p>
            <a:pPr marL="0" indent="0">
              <a:buNone/>
            </a:pPr>
            <a:r>
              <a:rPr lang="en-US" sz="2400" dirty="0"/>
              <a:t>CI	: Consistency index</a:t>
            </a:r>
          </a:p>
          <a:p>
            <a:pPr marL="0" indent="0">
              <a:buNone/>
            </a:pPr>
            <a:r>
              <a:rPr lang="el-GR" sz="2400" dirty="0"/>
              <a:t>λ</a:t>
            </a:r>
            <a:r>
              <a:rPr lang="en-US" sz="2400" dirty="0"/>
              <a:t>	: Eigen value</a:t>
            </a:r>
          </a:p>
          <a:p>
            <a:pPr marL="0" indent="0">
              <a:buNone/>
            </a:pPr>
            <a:r>
              <a:rPr lang="en-US" sz="2400" dirty="0"/>
              <a:t>n	: Number of criteria</a:t>
            </a:r>
            <a:endParaRPr lang="en-ID" sz="2400" dirty="0"/>
          </a:p>
        </p:txBody>
      </p:sp>
    </p:spTree>
    <p:extLst>
      <p:ext uri="{BB962C8B-B14F-4D97-AF65-F5344CB8AC3E}">
        <p14:creationId xmlns:p14="http://schemas.microsoft.com/office/powerpoint/2010/main" val="1826369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3392-C559-45CA-B64C-7C16F1196BC8}"/>
              </a:ext>
            </a:extLst>
          </p:cNvPr>
          <p:cNvSpPr>
            <a:spLocks noGrp="1"/>
          </p:cNvSpPr>
          <p:nvPr>
            <p:ph type="title"/>
          </p:nvPr>
        </p:nvSpPr>
        <p:spPr/>
        <p:txBody>
          <a:bodyPr/>
          <a:lstStyle/>
          <a:p>
            <a:r>
              <a:rPr lang="en-US" dirty="0"/>
              <a:t>Advantages</a:t>
            </a:r>
            <a:endParaRPr lang="en-ID" dirty="0"/>
          </a:p>
        </p:txBody>
      </p:sp>
      <p:sp>
        <p:nvSpPr>
          <p:cNvPr id="3" name="Content Placeholder 2">
            <a:extLst>
              <a:ext uri="{FF2B5EF4-FFF2-40B4-BE49-F238E27FC236}">
                <a16:creationId xmlns:a16="http://schemas.microsoft.com/office/drawing/2014/main" id="{D47410AE-8AAC-456D-93DC-ADD6B34A9C7A}"/>
              </a:ext>
            </a:extLst>
          </p:cNvPr>
          <p:cNvSpPr>
            <a:spLocks noGrp="1"/>
          </p:cNvSpPr>
          <p:nvPr>
            <p:ph idx="1"/>
          </p:nvPr>
        </p:nvSpPr>
        <p:spPr>
          <a:xfrm>
            <a:off x="838200" y="1460500"/>
            <a:ext cx="10515600" cy="1874505"/>
          </a:xfrm>
        </p:spPr>
        <p:txBody>
          <a:bodyPr>
            <a:normAutofit/>
          </a:bodyPr>
          <a:lstStyle/>
          <a:p>
            <a:pPr algn="just"/>
            <a:r>
              <a:rPr lang="en-US" sz="2400" dirty="0"/>
              <a:t>Flexible and adaptable.</a:t>
            </a:r>
          </a:p>
          <a:p>
            <a:pPr algn="just"/>
            <a:r>
              <a:rPr lang="en-US" sz="2400" dirty="0"/>
              <a:t>Structured and logical decision-making process.</a:t>
            </a:r>
          </a:p>
          <a:p>
            <a:pPr algn="just"/>
            <a:r>
              <a:rPr lang="en-US" sz="2400" dirty="0"/>
              <a:t>Incorporates expert judgement.</a:t>
            </a:r>
          </a:p>
          <a:p>
            <a:pPr algn="just"/>
            <a:r>
              <a:rPr lang="en-US" sz="2400" dirty="0"/>
              <a:t>Provide ranking and </a:t>
            </a:r>
            <a:r>
              <a:rPr lang="en-US" sz="2400" dirty="0" err="1"/>
              <a:t>priorite</a:t>
            </a:r>
            <a:r>
              <a:rPr lang="en-US" sz="2400" dirty="0"/>
              <a:t> based result.</a:t>
            </a:r>
            <a:endParaRPr lang="en-ID" sz="2400" dirty="0"/>
          </a:p>
        </p:txBody>
      </p:sp>
      <p:sp>
        <p:nvSpPr>
          <p:cNvPr id="4" name="Title 1">
            <a:extLst>
              <a:ext uri="{FF2B5EF4-FFF2-40B4-BE49-F238E27FC236}">
                <a16:creationId xmlns:a16="http://schemas.microsoft.com/office/drawing/2014/main" id="{E43D3DEE-54A8-4F08-B485-ECF3DE20A201}"/>
              </a:ext>
            </a:extLst>
          </p:cNvPr>
          <p:cNvSpPr txBox="1">
            <a:spLocks/>
          </p:cNvSpPr>
          <p:nvPr/>
        </p:nvSpPr>
        <p:spPr>
          <a:xfrm>
            <a:off x="838200" y="35229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Limitation</a:t>
            </a:r>
            <a:endParaRPr lang="en-ID" dirty="0"/>
          </a:p>
        </p:txBody>
      </p:sp>
      <p:sp>
        <p:nvSpPr>
          <p:cNvPr id="5" name="Content Placeholder 2">
            <a:extLst>
              <a:ext uri="{FF2B5EF4-FFF2-40B4-BE49-F238E27FC236}">
                <a16:creationId xmlns:a16="http://schemas.microsoft.com/office/drawing/2014/main" id="{756966B6-7915-40D8-80D2-EC7EDDFBE104}"/>
              </a:ext>
            </a:extLst>
          </p:cNvPr>
          <p:cNvSpPr txBox="1">
            <a:spLocks/>
          </p:cNvSpPr>
          <p:nvPr/>
        </p:nvSpPr>
        <p:spPr>
          <a:xfrm>
            <a:off x="838200" y="4597105"/>
            <a:ext cx="10515600" cy="1874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High subjectivity of Judgements.</a:t>
            </a:r>
          </a:p>
          <a:p>
            <a:pPr algn="just"/>
            <a:r>
              <a:rPr lang="en-US" sz="2400" dirty="0"/>
              <a:t>Difficulty in maintaining consistency.</a:t>
            </a:r>
          </a:p>
          <a:p>
            <a:pPr algn="just"/>
            <a:r>
              <a:rPr lang="en-US" sz="2400" dirty="0"/>
              <a:t>Inability to handle uncertainty.</a:t>
            </a:r>
          </a:p>
          <a:p>
            <a:pPr algn="just"/>
            <a:r>
              <a:rPr lang="en-US" sz="2400" dirty="0"/>
              <a:t>High sensitivity to weight changes.</a:t>
            </a:r>
          </a:p>
          <a:p>
            <a:pPr algn="just"/>
            <a:endParaRPr lang="en-ID" sz="2400" dirty="0"/>
          </a:p>
        </p:txBody>
      </p:sp>
    </p:spTree>
    <p:extLst>
      <p:ext uri="{BB962C8B-B14F-4D97-AF65-F5344CB8AC3E}">
        <p14:creationId xmlns:p14="http://schemas.microsoft.com/office/powerpoint/2010/main" val="500535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E519-A785-4E76-9944-90F90A5C55FF}"/>
              </a:ext>
            </a:extLst>
          </p:cNvPr>
          <p:cNvSpPr>
            <a:spLocks noGrp="1"/>
          </p:cNvSpPr>
          <p:nvPr>
            <p:ph type="title"/>
          </p:nvPr>
        </p:nvSpPr>
        <p:spPr/>
        <p:txBody>
          <a:bodyPr/>
          <a:lstStyle/>
          <a:p>
            <a:r>
              <a:rPr lang="en-US" dirty="0"/>
              <a:t>Application</a:t>
            </a:r>
            <a:endParaRPr lang="en-ID" dirty="0"/>
          </a:p>
        </p:txBody>
      </p:sp>
      <p:sp>
        <p:nvSpPr>
          <p:cNvPr id="3" name="Content Placeholder 2">
            <a:extLst>
              <a:ext uri="{FF2B5EF4-FFF2-40B4-BE49-F238E27FC236}">
                <a16:creationId xmlns:a16="http://schemas.microsoft.com/office/drawing/2014/main" id="{BA0D79AE-1BD1-4EF7-BCF3-A191747453DF}"/>
              </a:ext>
            </a:extLst>
          </p:cNvPr>
          <p:cNvSpPr>
            <a:spLocks noGrp="1"/>
          </p:cNvSpPr>
          <p:nvPr>
            <p:ph idx="1"/>
          </p:nvPr>
        </p:nvSpPr>
        <p:spPr/>
        <p:txBody>
          <a:bodyPr/>
          <a:lstStyle/>
          <a:p>
            <a:pPr algn="just"/>
            <a:r>
              <a:rPr lang="en-US" dirty="0"/>
              <a:t>Geothermal and petroleum exploration.</a:t>
            </a:r>
          </a:p>
          <a:p>
            <a:pPr algn="just"/>
            <a:r>
              <a:rPr lang="en-US" dirty="0"/>
              <a:t>Engineering design and project prioritization.</a:t>
            </a:r>
          </a:p>
          <a:p>
            <a:pPr algn="just"/>
            <a:r>
              <a:rPr lang="en-US" dirty="0"/>
              <a:t>Environmental and land use planning.</a:t>
            </a:r>
          </a:p>
          <a:p>
            <a:pPr algn="just"/>
            <a:r>
              <a:rPr lang="en-US" dirty="0"/>
              <a:t>Etc.</a:t>
            </a:r>
            <a:endParaRPr lang="en-ID" dirty="0"/>
          </a:p>
        </p:txBody>
      </p:sp>
    </p:spTree>
    <p:extLst>
      <p:ext uri="{BB962C8B-B14F-4D97-AF65-F5344CB8AC3E}">
        <p14:creationId xmlns:p14="http://schemas.microsoft.com/office/powerpoint/2010/main" val="1113159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60282-15FA-41D1-A133-60243B1CF024}"/>
              </a:ext>
            </a:extLst>
          </p:cNvPr>
          <p:cNvSpPr>
            <a:spLocks noGrp="1"/>
          </p:cNvSpPr>
          <p:nvPr>
            <p:ph type="title"/>
          </p:nvPr>
        </p:nvSpPr>
        <p:spPr/>
        <p:txBody>
          <a:bodyPr/>
          <a:lstStyle/>
          <a:p>
            <a:r>
              <a:rPr lang="en-US" dirty="0"/>
              <a:t>Reference</a:t>
            </a:r>
            <a:endParaRPr lang="en-ID" dirty="0"/>
          </a:p>
        </p:txBody>
      </p:sp>
      <p:sp>
        <p:nvSpPr>
          <p:cNvPr id="3" name="Content Placeholder 2">
            <a:extLst>
              <a:ext uri="{FF2B5EF4-FFF2-40B4-BE49-F238E27FC236}">
                <a16:creationId xmlns:a16="http://schemas.microsoft.com/office/drawing/2014/main" id="{CC88630D-2B29-41E0-A68C-DCE38296C128}"/>
              </a:ext>
            </a:extLst>
          </p:cNvPr>
          <p:cNvSpPr>
            <a:spLocks noGrp="1"/>
          </p:cNvSpPr>
          <p:nvPr>
            <p:ph idx="1"/>
          </p:nvPr>
        </p:nvSpPr>
        <p:spPr/>
        <p:txBody>
          <a:bodyPr/>
          <a:lstStyle/>
          <a:p>
            <a:r>
              <a:rPr lang="en-US" dirty="0" err="1"/>
              <a:t>Saaty</a:t>
            </a:r>
            <a:r>
              <a:rPr lang="en-US" dirty="0"/>
              <a:t>, T. L. 1980. </a:t>
            </a:r>
            <a:r>
              <a:rPr lang="en-US" i="1" dirty="0"/>
              <a:t>The Analytic Hierarchy Process: Planning, Priority Setting, Resource Allocation. </a:t>
            </a:r>
            <a:r>
              <a:rPr lang="en-US" dirty="0"/>
              <a:t>New York: McGraw-Hill.</a:t>
            </a:r>
          </a:p>
          <a:p>
            <a:r>
              <a:rPr lang="en-US" dirty="0" err="1"/>
              <a:t>Saaty</a:t>
            </a:r>
            <a:r>
              <a:rPr lang="en-US" dirty="0"/>
              <a:t>, T. L. 1987. </a:t>
            </a:r>
            <a:r>
              <a:rPr lang="en-US" i="1" dirty="0"/>
              <a:t>The Analytic Hierarchy Process-What It Is And How It Is Used</a:t>
            </a:r>
            <a:r>
              <a:rPr lang="en-US" dirty="0"/>
              <a:t>. Pergamon Journals Ltd, 9, 3-5.</a:t>
            </a:r>
          </a:p>
          <a:p>
            <a:r>
              <a:rPr lang="en-US" dirty="0"/>
              <a:t>Vargas, L. G. 1990. </a:t>
            </a:r>
            <a:r>
              <a:rPr lang="en-US" i="1" dirty="0"/>
              <a:t>An Overview Of The Analytic Hierarchy Process And Its Application</a:t>
            </a:r>
            <a:r>
              <a:rPr lang="en-US" dirty="0"/>
              <a:t>. European Journal of Operational Research, 48(1), 2-8.</a:t>
            </a:r>
          </a:p>
          <a:p>
            <a:r>
              <a:rPr lang="en-US" dirty="0" err="1"/>
              <a:t>Selamat</a:t>
            </a:r>
            <a:r>
              <a:rPr lang="en-US" dirty="0"/>
              <a:t>, M. B. 2002. </a:t>
            </a:r>
            <a:r>
              <a:rPr lang="en-US" i="1" dirty="0" err="1"/>
              <a:t>Pembobotan</a:t>
            </a:r>
            <a:r>
              <a:rPr lang="en-US" i="1" dirty="0"/>
              <a:t> Parameter Dan </a:t>
            </a:r>
            <a:r>
              <a:rPr lang="en-US" i="1" dirty="0" err="1"/>
              <a:t>Penentuan</a:t>
            </a:r>
            <a:r>
              <a:rPr lang="en-US" i="1" dirty="0"/>
              <a:t> Keputusan</a:t>
            </a:r>
            <a:r>
              <a:rPr lang="en-US" dirty="0"/>
              <a:t>. Modul </a:t>
            </a:r>
            <a:r>
              <a:rPr lang="en-US" dirty="0" err="1"/>
              <a:t>Praktikum</a:t>
            </a:r>
            <a:r>
              <a:rPr lang="en-US" dirty="0"/>
              <a:t> </a:t>
            </a:r>
            <a:r>
              <a:rPr lang="en-US" dirty="0" err="1"/>
              <a:t>Sistem</a:t>
            </a:r>
            <a:r>
              <a:rPr lang="en-US" dirty="0"/>
              <a:t> </a:t>
            </a:r>
            <a:r>
              <a:rPr lang="en-US" dirty="0" err="1"/>
              <a:t>Informasi</a:t>
            </a:r>
            <a:r>
              <a:rPr lang="en-US" dirty="0"/>
              <a:t> </a:t>
            </a:r>
            <a:r>
              <a:rPr lang="en-US" dirty="0" err="1"/>
              <a:t>Geografis</a:t>
            </a:r>
            <a:r>
              <a:rPr lang="en-US" dirty="0"/>
              <a:t>. </a:t>
            </a:r>
            <a:r>
              <a:rPr lang="en-US" dirty="0" err="1"/>
              <a:t>Ilmu</a:t>
            </a:r>
            <a:r>
              <a:rPr lang="en-US" dirty="0"/>
              <a:t> </a:t>
            </a:r>
            <a:r>
              <a:rPr lang="en-US" dirty="0" err="1"/>
              <a:t>Kelautan</a:t>
            </a:r>
            <a:r>
              <a:rPr lang="en-US" dirty="0"/>
              <a:t>.</a:t>
            </a:r>
          </a:p>
          <a:p>
            <a:endParaRPr lang="en-ID" dirty="0"/>
          </a:p>
        </p:txBody>
      </p:sp>
    </p:spTree>
    <p:extLst>
      <p:ext uri="{BB962C8B-B14F-4D97-AF65-F5344CB8AC3E}">
        <p14:creationId xmlns:p14="http://schemas.microsoft.com/office/powerpoint/2010/main" val="61633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EBC354-12C5-414A-BB53-EBB96714CD6B}"/>
              </a:ext>
            </a:extLst>
          </p:cNvPr>
          <p:cNvSpPr>
            <a:spLocks noGrp="1"/>
          </p:cNvSpPr>
          <p:nvPr>
            <p:ph idx="1"/>
          </p:nvPr>
        </p:nvSpPr>
        <p:spPr>
          <a:xfrm>
            <a:off x="838200" y="1603375"/>
            <a:ext cx="10515600" cy="3651250"/>
          </a:xfrm>
        </p:spPr>
        <p:txBody>
          <a:bodyPr>
            <a:normAutofit/>
          </a:bodyPr>
          <a:lstStyle/>
          <a:p>
            <a:pPr marL="0" indent="0" algn="ctr">
              <a:buNone/>
            </a:pPr>
            <a:endParaRPr lang="en-US" sz="7200" dirty="0"/>
          </a:p>
          <a:p>
            <a:pPr marL="0" indent="0" algn="ctr">
              <a:buNone/>
            </a:pPr>
            <a:r>
              <a:rPr lang="en-US" sz="7200" dirty="0"/>
              <a:t>Case Study: CAN</a:t>
            </a:r>
            <a:endParaRPr lang="en-ID" sz="7200" dirty="0"/>
          </a:p>
        </p:txBody>
      </p:sp>
    </p:spTree>
    <p:extLst>
      <p:ext uri="{BB962C8B-B14F-4D97-AF65-F5344CB8AC3E}">
        <p14:creationId xmlns:p14="http://schemas.microsoft.com/office/powerpoint/2010/main" val="1323586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D151-CDF4-4979-8DAE-07B7676B8425}"/>
              </a:ext>
            </a:extLst>
          </p:cNvPr>
          <p:cNvSpPr>
            <a:spLocks noGrp="1"/>
          </p:cNvSpPr>
          <p:nvPr>
            <p:ph type="title"/>
          </p:nvPr>
        </p:nvSpPr>
        <p:spPr/>
        <p:txBody>
          <a:bodyPr/>
          <a:lstStyle/>
          <a:p>
            <a:r>
              <a:rPr lang="en-US" dirty="0"/>
              <a:t>Geology Overview</a:t>
            </a:r>
            <a:endParaRPr lang="en-ID" dirty="0"/>
          </a:p>
        </p:txBody>
      </p:sp>
      <p:sp>
        <p:nvSpPr>
          <p:cNvPr id="3" name="Content Placeholder 2">
            <a:extLst>
              <a:ext uri="{FF2B5EF4-FFF2-40B4-BE49-F238E27FC236}">
                <a16:creationId xmlns:a16="http://schemas.microsoft.com/office/drawing/2014/main" id="{F28225BB-8205-491B-A438-E50F9FD94543}"/>
              </a:ext>
            </a:extLst>
          </p:cNvPr>
          <p:cNvSpPr>
            <a:spLocks noGrp="1"/>
          </p:cNvSpPr>
          <p:nvPr>
            <p:ph idx="1"/>
          </p:nvPr>
        </p:nvSpPr>
        <p:spPr/>
        <p:txBody>
          <a:bodyPr/>
          <a:lstStyle/>
          <a:p>
            <a:endParaRPr lang="en-ID"/>
          </a:p>
        </p:txBody>
      </p:sp>
    </p:spTree>
    <p:extLst>
      <p:ext uri="{BB962C8B-B14F-4D97-AF65-F5344CB8AC3E}">
        <p14:creationId xmlns:p14="http://schemas.microsoft.com/office/powerpoint/2010/main" val="4016885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4A7104-F00B-4E20-9DBD-AF5899A4D32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2253" y="840704"/>
            <a:ext cx="7876156" cy="5665563"/>
          </a:xfrm>
        </p:spPr>
      </p:pic>
      <p:pic>
        <p:nvPicPr>
          <p:cNvPr id="7" name="Picture 6">
            <a:extLst>
              <a:ext uri="{FF2B5EF4-FFF2-40B4-BE49-F238E27FC236}">
                <a16:creationId xmlns:a16="http://schemas.microsoft.com/office/drawing/2014/main" id="{C6E9F125-4666-4688-9E08-AA10810F25B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81151" y="840704"/>
            <a:ext cx="4110849" cy="4456170"/>
          </a:xfrm>
          <a:prstGeom prst="rect">
            <a:avLst/>
          </a:prstGeom>
        </p:spPr>
      </p:pic>
      <p:sp>
        <p:nvSpPr>
          <p:cNvPr id="3" name="TextBox 2">
            <a:extLst>
              <a:ext uri="{FF2B5EF4-FFF2-40B4-BE49-F238E27FC236}">
                <a16:creationId xmlns:a16="http://schemas.microsoft.com/office/drawing/2014/main" id="{266E140E-7435-4226-845E-7A3B64215B97}"/>
              </a:ext>
            </a:extLst>
          </p:cNvPr>
          <p:cNvSpPr txBox="1"/>
          <p:nvPr/>
        </p:nvSpPr>
        <p:spPr>
          <a:xfrm>
            <a:off x="10527957" y="6291642"/>
            <a:ext cx="1598728" cy="400110"/>
          </a:xfrm>
          <a:prstGeom prst="rect">
            <a:avLst/>
          </a:prstGeom>
          <a:noFill/>
        </p:spPr>
        <p:txBody>
          <a:bodyPr wrap="square" rtlCol="0">
            <a:spAutoFit/>
          </a:bodyPr>
          <a:lstStyle/>
          <a:p>
            <a:r>
              <a:rPr lang="en-US" sz="2000" b="1"/>
              <a:t>(UGM, 2018)</a:t>
            </a:r>
            <a:endParaRPr lang="en-ID" sz="2000" b="1"/>
          </a:p>
        </p:txBody>
      </p:sp>
      <p:sp>
        <p:nvSpPr>
          <p:cNvPr id="6" name="Title 3">
            <a:extLst>
              <a:ext uri="{FF2B5EF4-FFF2-40B4-BE49-F238E27FC236}">
                <a16:creationId xmlns:a16="http://schemas.microsoft.com/office/drawing/2014/main" id="{F963415E-3822-4D53-ADCD-94F8BCF46A33}"/>
              </a:ext>
            </a:extLst>
          </p:cNvPr>
          <p:cNvSpPr txBox="1">
            <a:spLocks/>
          </p:cNvSpPr>
          <p:nvPr/>
        </p:nvSpPr>
        <p:spPr>
          <a:xfrm>
            <a:off x="158725" y="310725"/>
            <a:ext cx="10515600" cy="36254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t>Geology of </a:t>
            </a:r>
            <a:r>
              <a:rPr lang="en-US" sz="2800" b="1" err="1"/>
              <a:t>Candradimuka</a:t>
            </a:r>
            <a:endParaRPr lang="en-GB" sz="2800" b="1"/>
          </a:p>
        </p:txBody>
      </p:sp>
    </p:spTree>
    <p:extLst>
      <p:ext uri="{BB962C8B-B14F-4D97-AF65-F5344CB8AC3E}">
        <p14:creationId xmlns:p14="http://schemas.microsoft.com/office/powerpoint/2010/main" val="271158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TotalTime>
  <Words>2202</Words>
  <Application>Microsoft Office PowerPoint</Application>
  <PresentationFormat>Widescreen</PresentationFormat>
  <Paragraphs>321</Paragraphs>
  <Slides>23</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Arial</vt:lpstr>
      <vt:lpstr>Calibri</vt:lpstr>
      <vt:lpstr>Calibri Light</vt:lpstr>
      <vt:lpstr>Cambria Math</vt:lpstr>
      <vt:lpstr>Wingdings</vt:lpstr>
      <vt:lpstr>Office Theme</vt:lpstr>
      <vt:lpstr>Bitmap Image</vt:lpstr>
      <vt:lpstr>Analytical Hierarchy Process (AHP) Tool </vt:lpstr>
      <vt:lpstr>Analytical Hierarchy Process (AHP)</vt:lpstr>
      <vt:lpstr>Consistency Test</vt:lpstr>
      <vt:lpstr>Advantages</vt:lpstr>
      <vt:lpstr>Application</vt:lpstr>
      <vt:lpstr>Reference</vt:lpstr>
      <vt:lpstr>PowerPoint Presentation</vt:lpstr>
      <vt:lpstr>Geology Overview</vt:lpstr>
      <vt:lpstr>PowerPoint Presentation</vt:lpstr>
      <vt:lpstr>PowerPoint Presentation</vt:lpstr>
      <vt:lpstr>PowerPoint Presentation</vt:lpstr>
      <vt:lpstr>Geochemistry Overview</vt:lpstr>
      <vt:lpstr>PowerPoint Presentation</vt:lpstr>
      <vt:lpstr>PowerPoint Presentation</vt:lpstr>
      <vt:lpstr>PowerPoint Presentation</vt:lpstr>
      <vt:lpstr>Geophysical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Analytical Hierarchy Process (AHP) Tool – Well Ranking in CAN</dc:title>
  <dc:creator>Dandi Baskoro Soebakir</dc:creator>
  <cp:lastModifiedBy>Dandi Baskoro Soebakir</cp:lastModifiedBy>
  <cp:revision>30</cp:revision>
  <dcterms:created xsi:type="dcterms:W3CDTF">2025-11-03T01:26:09Z</dcterms:created>
  <dcterms:modified xsi:type="dcterms:W3CDTF">2025-12-01T10:19:34Z</dcterms:modified>
</cp:coreProperties>
</file>